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75" r:id="rId3"/>
    <p:sldId id="257" r:id="rId4"/>
    <p:sldId id="276" r:id="rId5"/>
    <p:sldId id="258" r:id="rId6"/>
    <p:sldId id="259" r:id="rId7"/>
    <p:sldId id="260" r:id="rId8"/>
    <p:sldId id="277" r:id="rId9"/>
    <p:sldId id="302" r:id="rId10"/>
    <p:sldId id="303" r:id="rId11"/>
    <p:sldId id="287" r:id="rId12"/>
    <p:sldId id="288" r:id="rId13"/>
    <p:sldId id="296" r:id="rId14"/>
    <p:sldId id="304" r:id="rId15"/>
    <p:sldId id="293" r:id="rId16"/>
    <p:sldId id="306" r:id="rId17"/>
    <p:sldId id="305" r:id="rId18"/>
    <p:sldId id="307" r:id="rId19"/>
    <p:sldId id="310" r:id="rId20"/>
    <p:sldId id="311" r:id="rId21"/>
    <p:sldId id="308" r:id="rId22"/>
    <p:sldId id="309" r:id="rId23"/>
    <p:sldId id="313" r:id="rId24"/>
    <p:sldId id="294" r:id="rId25"/>
    <p:sldId id="314" r:id="rId26"/>
    <p:sldId id="279" r:id="rId27"/>
    <p:sldId id="295" r:id="rId28"/>
    <p:sldId id="326" r:id="rId29"/>
    <p:sldId id="345" r:id="rId30"/>
    <p:sldId id="278" r:id="rId31"/>
    <p:sldId id="330" r:id="rId32"/>
    <p:sldId id="340" r:id="rId33"/>
    <p:sldId id="327" r:id="rId34"/>
    <p:sldId id="343" r:id="rId35"/>
    <p:sldId id="339" r:id="rId36"/>
    <p:sldId id="344" r:id="rId37"/>
    <p:sldId id="342" r:id="rId38"/>
    <p:sldId id="346" r:id="rId39"/>
    <p:sldId id="328" r:id="rId40"/>
    <p:sldId id="341" r:id="rId41"/>
    <p:sldId id="281" r:id="rId42"/>
    <p:sldId id="297" r:id="rId43"/>
    <p:sldId id="301" r:id="rId44"/>
    <p:sldId id="282" r:id="rId45"/>
    <p:sldId id="332" r:id="rId46"/>
    <p:sldId id="333" r:id="rId47"/>
    <p:sldId id="284" r:id="rId48"/>
    <p:sldId id="334" r:id="rId49"/>
    <p:sldId id="335" r:id="rId50"/>
    <p:sldId id="336" r:id="rId51"/>
    <p:sldId id="315" r:id="rId52"/>
    <p:sldId id="337" r:id="rId53"/>
    <p:sldId id="331" r:id="rId54"/>
    <p:sldId id="283" r:id="rId55"/>
    <p:sldId id="285" r:id="rId56"/>
    <p:sldId id="286" r:id="rId57"/>
    <p:sldId id="27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CFFA4C-1C11-45BB-B8D8-F2F296DE88A8}">
          <p14:sldIdLst>
            <p14:sldId id="256"/>
            <p14:sldId id="275"/>
            <p14:sldId id="257"/>
            <p14:sldId id="276"/>
            <p14:sldId id="258"/>
            <p14:sldId id="259"/>
            <p14:sldId id="260"/>
            <p14:sldId id="277"/>
            <p14:sldId id="302"/>
            <p14:sldId id="303"/>
            <p14:sldId id="287"/>
            <p14:sldId id="288"/>
            <p14:sldId id="296"/>
            <p14:sldId id="304"/>
            <p14:sldId id="293"/>
            <p14:sldId id="306"/>
            <p14:sldId id="305"/>
            <p14:sldId id="307"/>
            <p14:sldId id="310"/>
            <p14:sldId id="311"/>
            <p14:sldId id="308"/>
            <p14:sldId id="309"/>
            <p14:sldId id="313"/>
            <p14:sldId id="294"/>
            <p14:sldId id="314"/>
            <p14:sldId id="279"/>
            <p14:sldId id="295"/>
            <p14:sldId id="326"/>
            <p14:sldId id="345"/>
            <p14:sldId id="278"/>
            <p14:sldId id="330"/>
            <p14:sldId id="340"/>
            <p14:sldId id="327"/>
            <p14:sldId id="343"/>
            <p14:sldId id="339"/>
            <p14:sldId id="344"/>
            <p14:sldId id="342"/>
            <p14:sldId id="346"/>
            <p14:sldId id="328"/>
            <p14:sldId id="341"/>
            <p14:sldId id="281"/>
            <p14:sldId id="297"/>
            <p14:sldId id="301"/>
            <p14:sldId id="282"/>
            <p14:sldId id="332"/>
            <p14:sldId id="333"/>
            <p14:sldId id="284"/>
            <p14:sldId id="334"/>
            <p14:sldId id="335"/>
            <p14:sldId id="336"/>
            <p14:sldId id="315"/>
            <p14:sldId id="337"/>
            <p14:sldId id="331"/>
            <p14:sldId id="283"/>
            <p14:sldId id="285"/>
            <p14:sldId id="286"/>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1BDBD2E-87EB-4496-B877-DF3861B7DA12}" type="datetimeFigureOut">
              <a:rPr lang="en-US" smtClean="0"/>
              <a:pPr/>
              <a:t>9/14/2022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9499FE7-3D98-4DEA-9A91-6360123355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BDBD2E-87EB-4496-B877-DF3861B7DA12}" type="datetimeFigureOut">
              <a:rPr lang="en-US" smtClean="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BDBD2E-87EB-4496-B877-DF3861B7DA12}" type="datetimeFigureOut">
              <a:rPr lang="en-US" smtClean="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1BDBD2E-87EB-4496-B877-DF3861B7DA12}" type="datetimeFigureOut">
              <a:rPr lang="en-US" smtClean="0"/>
              <a:pPr/>
              <a:t>9/14/2022</a:t>
            </a:fld>
            <a:endParaRPr lang="en-US"/>
          </a:p>
        </p:txBody>
      </p:sp>
      <p:sp>
        <p:nvSpPr>
          <p:cNvPr id="9" name="Slide Number Placeholder 8"/>
          <p:cNvSpPr>
            <a:spLocks noGrp="1"/>
          </p:cNvSpPr>
          <p:nvPr>
            <p:ph type="sldNum" sz="quarter" idx="15"/>
          </p:nvPr>
        </p:nvSpPr>
        <p:spPr/>
        <p:txBody>
          <a:bodyPr rtlCol="0"/>
          <a:lstStyle/>
          <a:p>
            <a:fld id="{79499FE7-3D98-4DEA-9A91-63601233552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1BDBD2E-87EB-4496-B877-DF3861B7DA12}" type="datetimeFigureOut">
              <a:rPr lang="en-US" smtClean="0"/>
              <a:pPr/>
              <a:t>9/14/2022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9499FE7-3D98-4DEA-9A91-63601233552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1BDBD2E-87EB-4496-B877-DF3861B7DA12}" type="datetimeFigureOut">
              <a:rPr lang="en-US" smtClean="0"/>
              <a:pPr/>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99FE7-3D98-4DEA-9A91-636012335522}"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1BDBD2E-87EB-4496-B877-DF3861B7DA12}" type="datetimeFigureOut">
              <a:rPr lang="en-US" smtClean="0"/>
              <a:pPr/>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499FE7-3D98-4DEA-9A91-636012335522}"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1BDBD2E-87EB-4496-B877-DF3861B7DA12}" type="datetimeFigureOut">
              <a:rPr lang="en-US" smtClean="0"/>
              <a:pPr/>
              <a:t>9/14/2022</a:t>
            </a:fld>
            <a:endParaRPr lang="en-US"/>
          </a:p>
        </p:txBody>
      </p:sp>
      <p:sp>
        <p:nvSpPr>
          <p:cNvPr id="7" name="Slide Number Placeholder 6"/>
          <p:cNvSpPr>
            <a:spLocks noGrp="1"/>
          </p:cNvSpPr>
          <p:nvPr>
            <p:ph type="sldNum" sz="quarter" idx="11"/>
          </p:nvPr>
        </p:nvSpPr>
        <p:spPr/>
        <p:txBody>
          <a:bodyPr rtlCol="0"/>
          <a:lstStyle/>
          <a:p>
            <a:fld id="{79499FE7-3D98-4DEA-9A91-63601233552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DBD2E-87EB-4496-B877-DF3861B7DA12}" type="datetimeFigureOut">
              <a:rPr lang="en-US" smtClean="0"/>
              <a:pPr/>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1BDBD2E-87EB-4496-B877-DF3861B7DA12}" type="datetimeFigureOut">
              <a:rPr lang="en-US" smtClean="0"/>
              <a:pPr/>
              <a:t>9/14/2022</a:t>
            </a:fld>
            <a:endParaRPr lang="en-US"/>
          </a:p>
        </p:txBody>
      </p:sp>
      <p:sp>
        <p:nvSpPr>
          <p:cNvPr id="22" name="Slide Number Placeholder 21"/>
          <p:cNvSpPr>
            <a:spLocks noGrp="1"/>
          </p:cNvSpPr>
          <p:nvPr>
            <p:ph type="sldNum" sz="quarter" idx="15"/>
          </p:nvPr>
        </p:nvSpPr>
        <p:spPr/>
        <p:txBody>
          <a:bodyPr rtlCol="0"/>
          <a:lstStyle/>
          <a:p>
            <a:fld id="{79499FE7-3D98-4DEA-9A91-63601233552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1BDBD2E-87EB-4496-B877-DF3861B7DA12}" type="datetimeFigureOut">
              <a:rPr lang="en-US" smtClean="0"/>
              <a:pPr/>
              <a:t>9/14/2022</a:t>
            </a:fld>
            <a:endParaRPr lang="en-US"/>
          </a:p>
        </p:txBody>
      </p:sp>
      <p:sp>
        <p:nvSpPr>
          <p:cNvPr id="18" name="Slide Number Placeholder 17"/>
          <p:cNvSpPr>
            <a:spLocks noGrp="1"/>
          </p:cNvSpPr>
          <p:nvPr>
            <p:ph type="sldNum" sz="quarter" idx="11"/>
          </p:nvPr>
        </p:nvSpPr>
        <p:spPr/>
        <p:txBody>
          <a:bodyPr rtlCol="0"/>
          <a:lstStyle/>
          <a:p>
            <a:fld id="{79499FE7-3D98-4DEA-9A91-63601233552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1BDBD2E-87EB-4496-B877-DF3861B7DA12}" type="datetimeFigureOut">
              <a:rPr lang="en-US" smtClean="0"/>
              <a:pPr/>
              <a:t>9/14/2022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9499FE7-3D98-4DEA-9A91-6360123355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python.org/doc/" TargetMode="External"/><Relationship Id="rId2" Type="http://schemas.openxmlformats.org/officeDocument/2006/relationships/hyperlink" Target="https://docs.djangoproject.com/en/3.2/" TargetMode="External"/><Relationship Id="rId1" Type="http://schemas.openxmlformats.org/officeDocument/2006/relationships/slideLayout" Target="../slideLayouts/slideLayout2.xml"/><Relationship Id="rId4" Type="http://schemas.openxmlformats.org/officeDocument/2006/relationships/hyperlink" Target="https://stackoverflow.com/" TargetMode="External"/></Relationships>
</file>

<file path=ppt/slides/_rels/slide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640" y="304800"/>
            <a:ext cx="7772400" cy="1829761"/>
          </a:xfrm>
        </p:spPr>
        <p:txBody>
          <a:bodyPr>
            <a:normAutofit/>
          </a:bodyPr>
          <a:lstStyle/>
          <a:p>
            <a:pPr algn="ctr"/>
            <a:r>
              <a:rPr lang="en-US" sz="4000" dirty="0">
                <a:solidFill>
                  <a:schemeClr val="tx1"/>
                </a:solidFill>
              </a:rPr>
              <a:t>E-Farming : Shopping System</a:t>
            </a:r>
          </a:p>
        </p:txBody>
      </p:sp>
      <p:sp>
        <p:nvSpPr>
          <p:cNvPr id="3" name="Subtitle 2"/>
          <p:cNvSpPr>
            <a:spLocks noGrp="1"/>
          </p:cNvSpPr>
          <p:nvPr>
            <p:ph type="subTitle" idx="1"/>
          </p:nvPr>
        </p:nvSpPr>
        <p:spPr>
          <a:xfrm>
            <a:off x="1264096" y="2134561"/>
            <a:ext cx="7772400" cy="1199704"/>
          </a:xfrm>
        </p:spPr>
        <p:txBody>
          <a:bodyPr>
            <a:noAutofit/>
          </a:bodyPr>
          <a:lstStyle/>
          <a:p>
            <a:pPr algn="ctr"/>
            <a:r>
              <a:rPr lang="en-US" sz="2600" dirty="0"/>
              <a:t>Parul Institute of Computer Applications</a:t>
            </a:r>
          </a:p>
          <a:p>
            <a:pPr algn="ctr"/>
            <a:r>
              <a:rPr lang="en-US" sz="2800" dirty="0"/>
              <a:t>Semester 5 – Mini Project</a:t>
            </a:r>
          </a:p>
          <a:p>
            <a:pPr algn="ctr"/>
            <a:r>
              <a:rPr lang="en-US" sz="2400" dirty="0"/>
              <a:t>2022-23</a:t>
            </a:r>
          </a:p>
          <a:p>
            <a:pPr algn="ctr"/>
            <a:r>
              <a:rPr lang="en-US" sz="2600" dirty="0"/>
              <a:t>Team members</a:t>
            </a:r>
          </a:p>
          <a:p>
            <a:pPr algn="ctr"/>
            <a:r>
              <a:rPr lang="en-IN" sz="2000" b="1" dirty="0"/>
              <a:t>1. 200510101011 – </a:t>
            </a:r>
            <a:r>
              <a:rPr lang="en-IN" sz="2000" b="1" dirty="0" err="1"/>
              <a:t>Purvesh</a:t>
            </a:r>
            <a:r>
              <a:rPr lang="en-IN" sz="2000" b="1" dirty="0"/>
              <a:t> </a:t>
            </a:r>
            <a:r>
              <a:rPr lang="en-IN" sz="2000" b="1" dirty="0" err="1"/>
              <a:t>Bavashiya</a:t>
            </a:r>
            <a:r>
              <a:rPr lang="en-IN" sz="2000" b="1" dirty="0"/>
              <a:t> - A</a:t>
            </a:r>
          </a:p>
          <a:p>
            <a:pPr algn="ctr"/>
            <a:r>
              <a:rPr lang="en-IN" sz="2000" b="1" dirty="0"/>
              <a:t>2. </a:t>
            </a:r>
            <a:r>
              <a:rPr lang="en-IN" sz="2000" dirty="0"/>
              <a:t>200510101034 – Jay Gandhi - A</a:t>
            </a:r>
            <a:endParaRPr lang="en-IN" sz="2000" b="1" dirty="0"/>
          </a:p>
          <a:p>
            <a:pPr algn="ctr"/>
            <a:r>
              <a:rPr lang="en-IN" sz="2000" b="1" dirty="0"/>
              <a:t>3. </a:t>
            </a:r>
            <a:r>
              <a:rPr lang="en-IN" sz="2000" dirty="0"/>
              <a:t>200510101061 – Shree </a:t>
            </a:r>
            <a:r>
              <a:rPr lang="en-IN" sz="2000" dirty="0" err="1"/>
              <a:t>Kosthi</a:t>
            </a:r>
            <a:r>
              <a:rPr lang="en-IN" sz="2000" dirty="0"/>
              <a:t> - A</a:t>
            </a:r>
            <a:endParaRPr lang="en-IN" sz="2000" b="1" dirty="0"/>
          </a:p>
          <a:p>
            <a:pPr algn="ctr"/>
            <a:endParaRPr lang="en-IN" sz="2000" b="1" dirty="0"/>
          </a:p>
          <a:p>
            <a:pPr algn="ct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Flow Chart (Guest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04829EB-96C9-9F20-DE3F-B14D887A3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7" y="1412776"/>
            <a:ext cx="3177950" cy="5293978"/>
          </a:xfrm>
          <a:prstGeom prst="rect">
            <a:avLst/>
          </a:prstGeom>
          <a:ln>
            <a:solidFill>
              <a:schemeClr val="tx1"/>
            </a:solidFill>
          </a:ln>
        </p:spPr>
      </p:pic>
    </p:spTree>
    <p:extLst>
      <p:ext uri="{BB962C8B-B14F-4D97-AF65-F5344CB8AC3E}">
        <p14:creationId xmlns:p14="http://schemas.microsoft.com/office/powerpoint/2010/main" val="65253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DFD(Context Level / Level 0)</a:t>
            </a:r>
          </a:p>
          <a:p>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37EA0F4-B7B1-1767-2EFD-D7DE8692B42A}"/>
              </a:ext>
            </a:extLst>
          </p:cNvPr>
          <p:cNvPicPr>
            <a:picLocks noChangeAspect="1"/>
          </p:cNvPicPr>
          <p:nvPr/>
        </p:nvPicPr>
        <p:blipFill rotWithShape="1">
          <a:blip r:embed="rId3">
            <a:extLst>
              <a:ext uri="{28A0092B-C50C-407E-A947-70E740481C1C}">
                <a14:useLocalDpi xmlns:a14="http://schemas.microsoft.com/office/drawing/2010/main" val="0"/>
              </a:ext>
            </a:extLst>
          </a:blip>
          <a:srcRect l="10084" t="5600" r="10286" b="74150"/>
          <a:stretch/>
        </p:blipFill>
        <p:spPr>
          <a:xfrm>
            <a:off x="452535" y="2204864"/>
            <a:ext cx="7963804" cy="3240360"/>
          </a:xfrm>
          <a:prstGeom prst="rect">
            <a:avLst/>
          </a:prstGeom>
          <a:ln>
            <a:solidFill>
              <a:schemeClr val="tx1"/>
            </a:solidFill>
          </a:ln>
        </p:spPr>
      </p:pic>
    </p:spTree>
    <p:extLst>
      <p:ext uri="{BB962C8B-B14F-4D97-AF65-F5344CB8AC3E}">
        <p14:creationId xmlns:p14="http://schemas.microsoft.com/office/powerpoint/2010/main" val="264168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DFD(Level 1 -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41ECE1A-A187-68BA-9FC6-9F29B1047731}"/>
              </a:ext>
            </a:extLst>
          </p:cNvPr>
          <p:cNvPicPr>
            <a:picLocks noChangeAspect="1"/>
          </p:cNvPicPr>
          <p:nvPr/>
        </p:nvPicPr>
        <p:blipFill rotWithShape="1">
          <a:blip r:embed="rId3">
            <a:extLst>
              <a:ext uri="{28A0092B-C50C-407E-A947-70E740481C1C}">
                <a14:useLocalDpi xmlns:a14="http://schemas.microsoft.com/office/drawing/2010/main" val="0"/>
              </a:ext>
            </a:extLst>
          </a:blip>
          <a:srcRect l="4640" t="9050" r="4640" b="31100"/>
          <a:stretch/>
        </p:blipFill>
        <p:spPr>
          <a:xfrm>
            <a:off x="1666929" y="1412776"/>
            <a:ext cx="5048141" cy="5328592"/>
          </a:xfrm>
          <a:prstGeom prst="rect">
            <a:avLst/>
          </a:prstGeom>
          <a:ln>
            <a:solidFill>
              <a:schemeClr val="tx1"/>
            </a:solidFill>
          </a:ln>
        </p:spPr>
      </p:pic>
    </p:spTree>
    <p:extLst>
      <p:ext uri="{BB962C8B-B14F-4D97-AF65-F5344CB8AC3E}">
        <p14:creationId xmlns:p14="http://schemas.microsoft.com/office/powerpoint/2010/main" val="357129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DFD(Level 1 - Admin)</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120771B-EEB9-006F-3ECC-068663225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229" y="1412776"/>
            <a:ext cx="4903541" cy="5333415"/>
          </a:xfrm>
          <a:prstGeom prst="rect">
            <a:avLst/>
          </a:prstGeom>
          <a:ln>
            <a:solidFill>
              <a:schemeClr val="tx1"/>
            </a:solidFill>
          </a:ln>
        </p:spPr>
      </p:pic>
    </p:spTree>
    <p:extLst>
      <p:ext uri="{BB962C8B-B14F-4D97-AF65-F5344CB8AC3E}">
        <p14:creationId xmlns:p14="http://schemas.microsoft.com/office/powerpoint/2010/main" val="294774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9BE5A38-061A-AD99-6B42-47980A2C1917}"/>
              </a:ext>
            </a:extLst>
          </p:cNvPr>
          <p:cNvPicPr>
            <a:picLocks noChangeAspect="1"/>
          </p:cNvPicPr>
          <p:nvPr/>
        </p:nvPicPr>
        <p:blipFill rotWithShape="1">
          <a:blip r:embed="rId3">
            <a:extLst>
              <a:ext uri="{28A0092B-C50C-407E-A947-70E740481C1C}">
                <a14:useLocalDpi xmlns:a14="http://schemas.microsoft.com/office/drawing/2010/main" val="0"/>
              </a:ext>
            </a:extLst>
          </a:blip>
          <a:srcRect l="8000" t="5600" r="8000" b="56300"/>
          <a:stretch/>
        </p:blipFill>
        <p:spPr>
          <a:xfrm>
            <a:off x="970180" y="1412775"/>
            <a:ext cx="6954620" cy="5047149"/>
          </a:xfrm>
          <a:prstGeom prst="rect">
            <a:avLst/>
          </a:prstGeom>
          <a:ln>
            <a:solidFill>
              <a:schemeClr val="tx1"/>
            </a:solidFill>
          </a:ln>
        </p:spPr>
      </p:pic>
    </p:spTree>
    <p:extLst>
      <p:ext uri="{BB962C8B-B14F-4D97-AF65-F5344CB8AC3E}">
        <p14:creationId xmlns:p14="http://schemas.microsoft.com/office/powerpoint/2010/main" val="122240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1DCFAC5-A41B-CBF4-958A-A0ACC429C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556792"/>
            <a:ext cx="5840623" cy="4869160"/>
          </a:xfrm>
          <a:prstGeom prst="rect">
            <a:avLst/>
          </a:prstGeom>
        </p:spPr>
      </p:pic>
    </p:spTree>
    <p:extLst>
      <p:ext uri="{BB962C8B-B14F-4D97-AF65-F5344CB8AC3E}">
        <p14:creationId xmlns:p14="http://schemas.microsoft.com/office/powerpoint/2010/main" val="2261084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B2F94AE-3F37-AC86-3B8C-E242C7386E4B}"/>
              </a:ext>
            </a:extLst>
          </p:cNvPr>
          <p:cNvPicPr>
            <a:picLocks noChangeAspect="1"/>
          </p:cNvPicPr>
          <p:nvPr/>
        </p:nvPicPr>
        <p:blipFill rotWithShape="1">
          <a:blip r:embed="rId3">
            <a:extLst>
              <a:ext uri="{28A0092B-C50C-407E-A947-70E740481C1C}">
                <a14:useLocalDpi xmlns:a14="http://schemas.microsoft.com/office/drawing/2010/main" val="0"/>
              </a:ext>
            </a:extLst>
          </a:blip>
          <a:srcRect l="2941" t="35300"/>
          <a:stretch/>
        </p:blipFill>
        <p:spPr>
          <a:xfrm>
            <a:off x="683568" y="1628800"/>
            <a:ext cx="7642393" cy="3936636"/>
          </a:xfrm>
          <a:prstGeom prst="rect">
            <a:avLst/>
          </a:prstGeom>
          <a:ln>
            <a:solidFill>
              <a:schemeClr val="tx1"/>
            </a:solidFill>
          </a:ln>
        </p:spPr>
      </p:pic>
    </p:spTree>
    <p:extLst>
      <p:ext uri="{BB962C8B-B14F-4D97-AF65-F5344CB8AC3E}">
        <p14:creationId xmlns:p14="http://schemas.microsoft.com/office/powerpoint/2010/main" val="2172221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FFAADB0-340D-9998-AA84-31141551FE1D}"/>
              </a:ext>
            </a:extLst>
          </p:cNvPr>
          <p:cNvPicPr>
            <a:picLocks noChangeAspect="1"/>
          </p:cNvPicPr>
          <p:nvPr/>
        </p:nvPicPr>
        <p:blipFill rotWithShape="1">
          <a:blip r:embed="rId3">
            <a:extLst>
              <a:ext uri="{28A0092B-C50C-407E-A947-70E740481C1C}">
                <a14:useLocalDpi xmlns:a14="http://schemas.microsoft.com/office/drawing/2010/main" val="0"/>
              </a:ext>
            </a:extLst>
          </a:blip>
          <a:srcRect l="8000" t="11151" r="8000" b="59449"/>
          <a:stretch/>
        </p:blipFill>
        <p:spPr>
          <a:xfrm>
            <a:off x="683568" y="1406675"/>
            <a:ext cx="7597452" cy="4254573"/>
          </a:xfrm>
          <a:prstGeom prst="rect">
            <a:avLst/>
          </a:prstGeom>
          <a:ln>
            <a:solidFill>
              <a:schemeClr val="tx1"/>
            </a:solidFill>
          </a:ln>
        </p:spPr>
      </p:pic>
    </p:spTree>
    <p:extLst>
      <p:ext uri="{BB962C8B-B14F-4D97-AF65-F5344CB8AC3E}">
        <p14:creationId xmlns:p14="http://schemas.microsoft.com/office/powerpoint/2010/main" val="225771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(Admin)</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F22CD63-5081-7C77-4B5D-E755C83F3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11" y="1728192"/>
            <a:ext cx="5728253" cy="4769786"/>
          </a:xfrm>
          <a:prstGeom prst="rect">
            <a:avLst/>
          </a:prstGeom>
        </p:spPr>
      </p:pic>
    </p:spTree>
    <p:extLst>
      <p:ext uri="{BB962C8B-B14F-4D97-AF65-F5344CB8AC3E}">
        <p14:creationId xmlns:p14="http://schemas.microsoft.com/office/powerpoint/2010/main" val="214903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(Admin)</a:t>
            </a:r>
          </a:p>
          <a:p>
            <a:pPr marL="0" indent="0">
              <a:buNone/>
            </a:pPr>
            <a:endParaRPr lang="en-US" dirty="0"/>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7ED152F-FF93-AAD5-70B3-3AA7A8BF8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28252"/>
            <a:ext cx="7467600" cy="4032996"/>
          </a:xfrm>
          <a:prstGeom prst="rect">
            <a:avLst/>
          </a:prstGeom>
          <a:ln>
            <a:solidFill>
              <a:schemeClr val="tx1"/>
            </a:solidFill>
          </a:ln>
        </p:spPr>
      </p:pic>
    </p:spTree>
    <p:extLst>
      <p:ext uri="{BB962C8B-B14F-4D97-AF65-F5344CB8AC3E}">
        <p14:creationId xmlns:p14="http://schemas.microsoft.com/office/powerpoint/2010/main" val="13481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7467600" cy="928670"/>
          </a:xfrm>
        </p:spPr>
        <p:txBody>
          <a:bodyPr/>
          <a:lstStyle/>
          <a:p>
            <a:r>
              <a:rPr lang="en-US" dirty="0"/>
              <a:t>INDEX</a:t>
            </a:r>
            <a:endParaRPr lang="en-IN" dirty="0"/>
          </a:p>
        </p:txBody>
      </p:sp>
      <p:sp>
        <p:nvSpPr>
          <p:cNvPr id="3" name="Content Placeholder 2"/>
          <p:cNvSpPr>
            <a:spLocks noGrp="1"/>
          </p:cNvSpPr>
          <p:nvPr>
            <p:ph sz="quarter" idx="1"/>
          </p:nvPr>
        </p:nvSpPr>
        <p:spPr>
          <a:xfrm>
            <a:off x="285720" y="908720"/>
            <a:ext cx="8429684" cy="5949280"/>
          </a:xfrm>
        </p:spPr>
        <p:txBody>
          <a:bodyPr>
            <a:normAutofit fontScale="92500" lnSpcReduction="10000"/>
          </a:bodyPr>
          <a:lstStyle/>
          <a:p>
            <a:pPr>
              <a:buFont typeface="Wingdings" pitchFamily="2" charset="2"/>
              <a:buChar char="Ø"/>
            </a:pPr>
            <a:r>
              <a:rPr lang="en-US" dirty="0">
                <a:solidFill>
                  <a:schemeClr val="accent1">
                    <a:lumMod val="75000"/>
                  </a:schemeClr>
                </a:solidFill>
                <a:hlinkClick r:id="rId2" action="ppaction://hlinksldjump">
                  <a:extLst>
                    <a:ext uri="{A12FA001-AC4F-418D-AE19-62706E023703}">
                      <ahyp:hlinkClr xmlns:ahyp="http://schemas.microsoft.com/office/drawing/2018/hyperlinkcolor" val="tx"/>
                    </a:ext>
                  </a:extLst>
                </a:hlinkClick>
              </a:rPr>
              <a:t>Abstract</a:t>
            </a:r>
            <a:endParaRPr lang="en-US" dirty="0">
              <a:solidFill>
                <a:schemeClr val="accent1">
                  <a:lumMod val="75000"/>
                </a:schemeClr>
              </a:solidFill>
            </a:endParaRPr>
          </a:p>
          <a:p>
            <a:pPr>
              <a:buFont typeface="Wingdings" pitchFamily="2" charset="2"/>
              <a:buChar char="Ø"/>
            </a:pPr>
            <a:r>
              <a:rPr lang="en-US" dirty="0">
                <a:solidFill>
                  <a:schemeClr val="accent1">
                    <a:lumMod val="75000"/>
                  </a:schemeClr>
                </a:solidFill>
                <a:hlinkClick r:id="" action="ppaction://noaction">
                  <a:extLst>
                    <a:ext uri="{A12FA001-AC4F-418D-AE19-62706E023703}">
                      <ahyp:hlinkClr xmlns:ahyp="http://schemas.microsoft.com/office/drawing/2018/hyperlinkcolor" val="tx"/>
                    </a:ext>
                  </a:extLst>
                </a:hlinkClick>
              </a:rPr>
              <a:t>Tools and Technology Used</a:t>
            </a:r>
          </a:p>
          <a:p>
            <a:pPr>
              <a:buFont typeface="Wingdings" pitchFamily="2" charset="2"/>
              <a:buChar char="Ø"/>
            </a:pPr>
            <a:r>
              <a:rPr lang="en-US" dirty="0">
                <a:solidFill>
                  <a:srgbClr val="D2611C"/>
                </a:solidFill>
                <a:hlinkClick r:id="rId3" action="ppaction://hlinksldjump">
                  <a:extLst>
                    <a:ext uri="{A12FA001-AC4F-418D-AE19-62706E023703}">
                      <ahyp:hlinkClr xmlns:ahyp="http://schemas.microsoft.com/office/drawing/2018/hyperlinkcolor" val="tx"/>
                    </a:ext>
                  </a:extLst>
                </a:hlinkClick>
              </a:rPr>
              <a:t>Features of Proposed System</a:t>
            </a:r>
          </a:p>
          <a:p>
            <a:pPr>
              <a:buFont typeface="Wingdings" pitchFamily="2" charset="2"/>
              <a:buChar char="Ø"/>
            </a:pPr>
            <a:r>
              <a:rPr lang="en-US" dirty="0">
                <a:solidFill>
                  <a:schemeClr val="accent1">
                    <a:lumMod val="75000"/>
                  </a:schemeClr>
                </a:solidFill>
                <a:hlinkClick r:id="rId3" action="ppaction://hlinksldjump">
                  <a:extLst>
                    <a:ext uri="{A12FA001-AC4F-418D-AE19-62706E023703}">
                      <ahyp:hlinkClr xmlns:ahyp="http://schemas.microsoft.com/office/drawing/2018/hyperlinkcolor" val="tx"/>
                    </a:ext>
                  </a:extLst>
                </a:hlinkClick>
              </a:rPr>
              <a:t>Limitation of Proposed System</a:t>
            </a:r>
          </a:p>
          <a:p>
            <a:pPr>
              <a:buFont typeface="Wingdings" pitchFamily="2" charset="2"/>
              <a:buChar char="Ø"/>
            </a:pPr>
            <a:r>
              <a:rPr lang="en-US" dirty="0">
                <a:solidFill>
                  <a:srgbClr val="D2611C"/>
                </a:solidFill>
                <a:hlinkClick r:id="rId4" action="ppaction://hlinksldjump">
                  <a:extLst>
                    <a:ext uri="{A12FA001-AC4F-418D-AE19-62706E023703}">
                      <ahyp:hlinkClr xmlns:ahyp="http://schemas.microsoft.com/office/drawing/2018/hyperlinkcolor" val="tx"/>
                    </a:ext>
                  </a:extLst>
                </a:hlinkClick>
              </a:rPr>
              <a:t>Users and their role </a:t>
            </a:r>
            <a:r>
              <a:rPr lang="en-US" dirty="0">
                <a:solidFill>
                  <a:schemeClr val="accent1">
                    <a:lumMod val="75000"/>
                  </a:schemeClr>
                </a:solidFill>
                <a:hlinkClick r:id="rId4" action="ppaction://hlinksldjump">
                  <a:extLst>
                    <a:ext uri="{A12FA001-AC4F-418D-AE19-62706E023703}">
                      <ahyp:hlinkClr xmlns:ahyp="http://schemas.microsoft.com/office/drawing/2018/hyperlinkcolor" val="tx"/>
                    </a:ext>
                  </a:extLst>
                </a:hlinkClick>
              </a:rPr>
              <a:t>description</a:t>
            </a:r>
            <a:endParaRPr lang="en-US" dirty="0">
              <a:solidFill>
                <a:schemeClr val="accent1">
                  <a:lumMod val="75000"/>
                </a:schemeClr>
              </a:solidFill>
            </a:endParaRPr>
          </a:p>
          <a:p>
            <a:pPr>
              <a:buFont typeface="Wingdings" pitchFamily="2" charset="2"/>
              <a:buChar char="Ø"/>
            </a:pPr>
            <a:r>
              <a:rPr lang="en-US" u="sng" dirty="0">
                <a:solidFill>
                  <a:schemeClr val="accent1">
                    <a:lumMod val="75000"/>
                  </a:schemeClr>
                </a:solidFill>
              </a:rPr>
              <a:t>System Flow Diagram </a:t>
            </a:r>
          </a:p>
          <a:p>
            <a:pPr>
              <a:buFont typeface="Wingdings" pitchFamily="2" charset="2"/>
              <a:buChar char="Ø"/>
            </a:pPr>
            <a:r>
              <a:rPr lang="en-US" u="sng" dirty="0">
                <a:solidFill>
                  <a:schemeClr val="accent1">
                    <a:lumMod val="75000"/>
                  </a:schemeClr>
                </a:solidFill>
              </a:rPr>
              <a:t>Data Dictionary </a:t>
            </a:r>
          </a:p>
          <a:p>
            <a:pPr>
              <a:buFont typeface="Wingdings" pitchFamily="2" charset="2"/>
              <a:buChar char="Ø"/>
            </a:pPr>
            <a:r>
              <a:rPr lang="en-US" u="sng" dirty="0">
                <a:solidFill>
                  <a:schemeClr val="accent1">
                    <a:lumMod val="75000"/>
                  </a:schemeClr>
                </a:solidFill>
              </a:rPr>
              <a:t>Screenshots of Development Phase 1 ( Designing of your Project) </a:t>
            </a:r>
          </a:p>
          <a:p>
            <a:pPr>
              <a:buFont typeface="Wingdings" pitchFamily="2" charset="2"/>
              <a:buChar char="Ø"/>
            </a:pPr>
            <a:r>
              <a:rPr lang="en-US" u="sng" dirty="0">
                <a:solidFill>
                  <a:schemeClr val="accent1">
                    <a:lumMod val="75000"/>
                  </a:schemeClr>
                </a:solidFill>
              </a:rPr>
              <a:t>Screenshots of Development Phase 2 ( Features Implementation)</a:t>
            </a:r>
          </a:p>
          <a:p>
            <a:pPr>
              <a:buFont typeface="Wingdings" pitchFamily="2" charset="2"/>
              <a:buChar char="Ø"/>
            </a:pPr>
            <a:r>
              <a:rPr lang="en-US" u="sng" dirty="0">
                <a:solidFill>
                  <a:schemeClr val="accent1">
                    <a:lumMod val="75000"/>
                  </a:schemeClr>
                </a:solidFill>
              </a:rPr>
              <a:t>Screenshots of Development Phase 3 ( Features Implementation)</a:t>
            </a:r>
          </a:p>
          <a:p>
            <a:pPr>
              <a:buFont typeface="Wingdings" pitchFamily="2" charset="2"/>
              <a:buChar char="Ø"/>
            </a:pPr>
            <a:r>
              <a:rPr lang="en-US" u="sng" dirty="0">
                <a:solidFill>
                  <a:schemeClr val="accent1">
                    <a:lumMod val="75000"/>
                  </a:schemeClr>
                </a:solidFill>
              </a:rPr>
              <a:t>Conclusion</a:t>
            </a:r>
          </a:p>
          <a:p>
            <a:pPr>
              <a:buFont typeface="Wingdings" pitchFamily="2" charset="2"/>
              <a:buChar char="Ø"/>
            </a:pPr>
            <a:r>
              <a:rPr lang="en-US" u="sng" dirty="0">
                <a:solidFill>
                  <a:schemeClr val="accent1">
                    <a:lumMod val="75000"/>
                  </a:schemeClr>
                </a:solidFill>
              </a:rPr>
              <a:t>Future Enhancement </a:t>
            </a:r>
          </a:p>
          <a:p>
            <a:pPr>
              <a:buFont typeface="Wingdings" pitchFamily="2" charset="2"/>
              <a:buChar char="Ø"/>
            </a:pPr>
            <a:r>
              <a:rPr lang="en-US" u="sng" dirty="0">
                <a:solidFill>
                  <a:schemeClr val="accent1">
                    <a:lumMod val="75000"/>
                  </a:schemeClr>
                </a:solidFill>
              </a:rPr>
              <a:t>References</a:t>
            </a:r>
          </a:p>
          <a:p>
            <a:pPr>
              <a:buFont typeface="Wingdings" pitchFamily="2" charset="2"/>
              <a:buChar char="Ø"/>
            </a:pPr>
            <a:endParaRPr lang="en-US" u="sng" dirty="0">
              <a:solidFill>
                <a:schemeClr val="accent1">
                  <a:lumMod val="75000"/>
                </a:schemeClr>
              </a:solidFill>
            </a:endParaRPr>
          </a:p>
          <a:p>
            <a:pPr>
              <a:buFont typeface="Wingdings" pitchFamily="2" charset="2"/>
              <a:buChar char="Ø"/>
            </a:pPr>
            <a:endParaRPr lang="en-US" u="sng" dirty="0">
              <a:solidFill>
                <a:schemeClr val="accent1">
                  <a:lumMod val="75000"/>
                </a:schemeClr>
              </a:solidFill>
            </a:endParaRPr>
          </a:p>
          <a:p>
            <a:pPr marL="0" indent="0">
              <a:buNone/>
            </a:pPr>
            <a:endParaRPr lang="en-US" dirty="0"/>
          </a:p>
          <a:p>
            <a:pPr>
              <a:buFont typeface="Wingdings" pitchFamily="2" charset="2"/>
              <a:buChar char="Ø"/>
            </a:pPr>
            <a:endParaRPr lang="en-US" dirty="0"/>
          </a:p>
          <a:p>
            <a:pPr>
              <a:buFont typeface="Wingdings" pitchFamily="2" charset="2"/>
              <a:buChar char="Ø"/>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(Admin)</a:t>
            </a:r>
          </a:p>
          <a:p>
            <a:pPr marL="0" indent="0">
              <a:buNone/>
            </a:pPr>
            <a:endParaRPr lang="en-US" dirty="0"/>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AA4830D-CBD1-CFD5-4AEE-EDAE7D208096}"/>
              </a:ext>
            </a:extLst>
          </p:cNvPr>
          <p:cNvPicPr>
            <a:picLocks noChangeAspect="1"/>
          </p:cNvPicPr>
          <p:nvPr/>
        </p:nvPicPr>
        <p:blipFill rotWithShape="1">
          <a:blip r:embed="rId3">
            <a:extLst>
              <a:ext uri="{28A0092B-C50C-407E-A947-70E740481C1C}">
                <a14:useLocalDpi xmlns:a14="http://schemas.microsoft.com/office/drawing/2010/main" val="0"/>
              </a:ext>
            </a:extLst>
          </a:blip>
          <a:srcRect t="15646" b="21370"/>
          <a:stretch/>
        </p:blipFill>
        <p:spPr>
          <a:xfrm>
            <a:off x="640087" y="1916832"/>
            <a:ext cx="7101825" cy="3456384"/>
          </a:xfrm>
          <a:prstGeom prst="rect">
            <a:avLst/>
          </a:prstGeom>
          <a:ln>
            <a:solidFill>
              <a:schemeClr val="tx1"/>
            </a:solidFill>
          </a:ln>
        </p:spPr>
      </p:pic>
    </p:spTree>
    <p:extLst>
      <p:ext uri="{BB962C8B-B14F-4D97-AF65-F5344CB8AC3E}">
        <p14:creationId xmlns:p14="http://schemas.microsoft.com/office/powerpoint/2010/main" val="4671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(Admin)</a:t>
            </a:r>
          </a:p>
          <a:p>
            <a:pPr marL="0" indent="0">
              <a:buNone/>
            </a:pPr>
            <a:endParaRPr lang="en-US" dirty="0"/>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066F59D-BAFA-9D35-7C16-0AD200A56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318158"/>
            <a:ext cx="6813793" cy="5265204"/>
          </a:xfrm>
          <a:prstGeom prst="rect">
            <a:avLst/>
          </a:prstGeom>
          <a:ln>
            <a:solidFill>
              <a:schemeClr val="tx1"/>
            </a:solidFill>
          </a:ln>
        </p:spPr>
      </p:pic>
    </p:spTree>
    <p:extLst>
      <p:ext uri="{BB962C8B-B14F-4D97-AF65-F5344CB8AC3E}">
        <p14:creationId xmlns:p14="http://schemas.microsoft.com/office/powerpoint/2010/main" val="214784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DFD Level-2 (Admin)</a:t>
            </a:r>
          </a:p>
          <a:p>
            <a:pPr marL="0" indent="0">
              <a:buNone/>
            </a:pPr>
            <a:endParaRPr lang="en-US" dirty="0"/>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64044A7-B783-57EF-258B-E010833B6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06" y="1484784"/>
            <a:ext cx="6741785" cy="5209561"/>
          </a:xfrm>
          <a:prstGeom prst="rect">
            <a:avLst/>
          </a:prstGeom>
          <a:ln>
            <a:solidFill>
              <a:schemeClr val="tx1"/>
            </a:solidFill>
          </a:ln>
        </p:spPr>
      </p:pic>
    </p:spTree>
    <p:extLst>
      <p:ext uri="{BB962C8B-B14F-4D97-AF65-F5344CB8AC3E}">
        <p14:creationId xmlns:p14="http://schemas.microsoft.com/office/powerpoint/2010/main" val="175087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Use case</a:t>
            </a:r>
          </a:p>
          <a:p>
            <a:pPr marL="0" indent="0">
              <a:buNone/>
            </a:pPr>
            <a:endParaRPr lang="en-US" dirty="0"/>
          </a:p>
          <a:p>
            <a:pPr marL="0" indent="0">
              <a:buNone/>
            </a:pPr>
            <a:endParaRPr lang="en-US" dirty="0"/>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EBEFC09-9A9B-4BFE-B86A-9B36B4947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908720"/>
            <a:ext cx="4608512" cy="5872045"/>
          </a:xfrm>
          <a:prstGeom prst="rect">
            <a:avLst/>
          </a:prstGeom>
          <a:ln>
            <a:solidFill>
              <a:schemeClr val="tx1"/>
            </a:solidFill>
          </a:ln>
        </p:spPr>
      </p:pic>
    </p:spTree>
    <p:extLst>
      <p:ext uri="{BB962C8B-B14F-4D97-AF65-F5344CB8AC3E}">
        <p14:creationId xmlns:p14="http://schemas.microsoft.com/office/powerpoint/2010/main" val="348058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Activity Diagram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C639F3F-E2E9-F101-B9DC-58E77A230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556792"/>
            <a:ext cx="5616328" cy="4611498"/>
          </a:xfrm>
          <a:prstGeom prst="rect">
            <a:avLst/>
          </a:prstGeom>
          <a:ln>
            <a:solidFill>
              <a:schemeClr val="tx1"/>
            </a:solidFill>
          </a:ln>
        </p:spPr>
      </p:pic>
    </p:spTree>
    <p:extLst>
      <p:ext uri="{BB962C8B-B14F-4D97-AF65-F5344CB8AC3E}">
        <p14:creationId xmlns:p14="http://schemas.microsoft.com/office/powerpoint/2010/main" val="19168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Activity Diagram (Admin)</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51CE32-8AA5-747D-372E-D69E391EF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462911"/>
            <a:ext cx="4939878" cy="5395089"/>
          </a:xfrm>
          <a:prstGeom prst="rect">
            <a:avLst/>
          </a:prstGeom>
          <a:ln>
            <a:solidFill>
              <a:schemeClr val="tx1"/>
            </a:solidFill>
          </a:ln>
        </p:spPr>
      </p:pic>
    </p:spTree>
    <p:extLst>
      <p:ext uri="{BB962C8B-B14F-4D97-AF65-F5344CB8AC3E}">
        <p14:creationId xmlns:p14="http://schemas.microsoft.com/office/powerpoint/2010/main" val="145733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346050"/>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620688"/>
            <a:ext cx="7467600" cy="5853264"/>
          </a:xfrm>
        </p:spPr>
        <p:txBody>
          <a:bodyPr/>
          <a:lstStyle/>
          <a:p>
            <a:r>
              <a:rPr lang="en-US" dirty="0">
                <a:latin typeface="Times New Roman" panose="02020603050405020304" pitchFamily="18" charset="0"/>
                <a:cs typeface="Times New Roman" panose="02020603050405020304" pitchFamily="18" charset="0"/>
              </a:rPr>
              <a:t>Class Diagram</a:t>
            </a:r>
          </a:p>
          <a:p>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65CA805-3EE3-0C8D-D6DD-EBE42309F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555692"/>
            <a:ext cx="4248472" cy="6129733"/>
          </a:xfrm>
          <a:prstGeom prst="rect">
            <a:avLst/>
          </a:prstGeom>
          <a:ln>
            <a:solidFill>
              <a:schemeClr val="tx1"/>
            </a:solidFill>
          </a:ln>
        </p:spPr>
      </p:pic>
    </p:spTree>
    <p:extLst>
      <p:ext uri="{BB962C8B-B14F-4D97-AF65-F5344CB8AC3E}">
        <p14:creationId xmlns:p14="http://schemas.microsoft.com/office/powerpoint/2010/main" val="2721977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ER Diagram</a:t>
            </a:r>
          </a:p>
          <a:p>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2437540-932B-AB4C-1CE6-6AEDBF40C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06" y="1709692"/>
            <a:ext cx="7389012" cy="4383603"/>
          </a:xfrm>
          <a:prstGeom prst="rect">
            <a:avLst/>
          </a:prstGeom>
          <a:ln>
            <a:solidFill>
              <a:schemeClr val="tx1"/>
            </a:solidFill>
          </a:ln>
        </p:spPr>
      </p:pic>
    </p:spTree>
    <p:extLst>
      <p:ext uri="{BB962C8B-B14F-4D97-AF65-F5344CB8AC3E}">
        <p14:creationId xmlns:p14="http://schemas.microsoft.com/office/powerpoint/2010/main" val="998474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accounts_customuser</a:t>
            </a: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rPr>
              <a:t>Table</a:t>
            </a:r>
          </a:p>
          <a:p>
            <a:endParaRPr lang="en-IN" dirty="0"/>
          </a:p>
        </p:txBody>
      </p:sp>
      <p:graphicFrame>
        <p:nvGraphicFramePr>
          <p:cNvPr id="4" name="Table 3">
            <a:extLst>
              <a:ext uri="{FF2B5EF4-FFF2-40B4-BE49-F238E27FC236}">
                <a16:creationId xmlns:a16="http://schemas.microsoft.com/office/drawing/2014/main" id="{E605F861-55E2-4202-F701-8419D26641DA}"/>
              </a:ext>
            </a:extLst>
          </p:cNvPr>
          <p:cNvGraphicFramePr>
            <a:graphicFrameLocks noGrp="1"/>
          </p:cNvGraphicFramePr>
          <p:nvPr>
            <p:extLst>
              <p:ext uri="{D42A27DB-BD31-4B8C-83A1-F6EECF244321}">
                <p14:modId xmlns:p14="http://schemas.microsoft.com/office/powerpoint/2010/main" val="4294824438"/>
              </p:ext>
            </p:extLst>
          </p:nvPr>
        </p:nvGraphicFramePr>
        <p:xfrm>
          <a:off x="395536" y="1268760"/>
          <a:ext cx="7529264" cy="5179524"/>
        </p:xfrm>
        <a:graphic>
          <a:graphicData uri="http://schemas.openxmlformats.org/drawingml/2006/table">
            <a:tbl>
              <a:tblPr firstRow="1" firstCol="1" bandRow="1">
                <a:tableStyleId>{5C22544A-7EE6-4342-B048-85BDC9FD1C3A}</a:tableStyleId>
              </a:tblPr>
              <a:tblGrid>
                <a:gridCol w="419460">
                  <a:extLst>
                    <a:ext uri="{9D8B030D-6E8A-4147-A177-3AD203B41FA5}">
                      <a16:colId xmlns:a16="http://schemas.microsoft.com/office/drawing/2014/main" val="3334174323"/>
                    </a:ext>
                  </a:extLst>
                </a:gridCol>
                <a:gridCol w="1045273">
                  <a:extLst>
                    <a:ext uri="{9D8B030D-6E8A-4147-A177-3AD203B41FA5}">
                      <a16:colId xmlns:a16="http://schemas.microsoft.com/office/drawing/2014/main" val="385620723"/>
                    </a:ext>
                  </a:extLst>
                </a:gridCol>
                <a:gridCol w="1175088">
                  <a:extLst>
                    <a:ext uri="{9D8B030D-6E8A-4147-A177-3AD203B41FA5}">
                      <a16:colId xmlns:a16="http://schemas.microsoft.com/office/drawing/2014/main" val="2450668781"/>
                    </a:ext>
                  </a:extLst>
                </a:gridCol>
                <a:gridCol w="420961">
                  <a:extLst>
                    <a:ext uri="{9D8B030D-6E8A-4147-A177-3AD203B41FA5}">
                      <a16:colId xmlns:a16="http://schemas.microsoft.com/office/drawing/2014/main" val="2702436014"/>
                    </a:ext>
                  </a:extLst>
                </a:gridCol>
                <a:gridCol w="1050524">
                  <a:extLst>
                    <a:ext uri="{9D8B030D-6E8A-4147-A177-3AD203B41FA5}">
                      <a16:colId xmlns:a16="http://schemas.microsoft.com/office/drawing/2014/main" val="2866064653"/>
                    </a:ext>
                  </a:extLst>
                </a:gridCol>
                <a:gridCol w="1532265">
                  <a:extLst>
                    <a:ext uri="{9D8B030D-6E8A-4147-A177-3AD203B41FA5}">
                      <a16:colId xmlns:a16="http://schemas.microsoft.com/office/drawing/2014/main" val="372154646"/>
                    </a:ext>
                  </a:extLst>
                </a:gridCol>
                <a:gridCol w="1885693">
                  <a:extLst>
                    <a:ext uri="{9D8B030D-6E8A-4147-A177-3AD203B41FA5}">
                      <a16:colId xmlns:a16="http://schemas.microsoft.com/office/drawing/2014/main" val="1541018957"/>
                    </a:ext>
                  </a:extLst>
                </a:gridCol>
              </a:tblGrid>
              <a:tr h="421852">
                <a:tc>
                  <a:txBody>
                    <a:bodyPr/>
                    <a:lstStyle/>
                    <a:p>
                      <a:pPr algn="ctr">
                        <a:lnSpc>
                          <a:spcPct val="150000"/>
                        </a:lnSpc>
                        <a:spcAft>
                          <a:spcPts val="1000"/>
                        </a:spcAft>
                      </a:pPr>
                      <a:r>
                        <a:rPr lang="en-IN" sz="900">
                          <a:effectLst/>
                        </a:rPr>
                        <a:t>Sr. 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Field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Datatype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Size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Description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Constraint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Example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054281262"/>
                  </a:ext>
                </a:extLst>
              </a:tr>
              <a:tr h="383783">
                <a:tc>
                  <a:txBody>
                    <a:bodyPr/>
                    <a:lstStyle/>
                    <a:p>
                      <a:pPr marL="90170" algn="ctr">
                        <a:lnSpc>
                          <a:spcPct val="150000"/>
                        </a:lnSpc>
                        <a:spcAft>
                          <a:spcPts val="1000"/>
                        </a:spcAft>
                      </a:pPr>
                      <a:r>
                        <a:rPr lang="en-IN" sz="9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last_login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timestamp</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Primary Key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Unique id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2337655896"/>
                  </a:ext>
                </a:extLst>
              </a:tr>
              <a:tr h="421852">
                <a:tc>
                  <a:txBody>
                    <a:bodyPr/>
                    <a:lstStyle/>
                    <a:p>
                      <a:pPr marL="90170" algn="ctr">
                        <a:lnSpc>
                          <a:spcPct val="150000"/>
                        </a:lnSpc>
                        <a:spcAft>
                          <a:spcPts val="1000"/>
                        </a:spcAft>
                      </a:pPr>
                      <a:r>
                        <a:rPr lang="en-IN" sz="9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is_superuser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boolean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 user user is admin or not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True / False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849755144"/>
                  </a:ext>
                </a:extLst>
              </a:tr>
              <a:tr h="383783">
                <a:tc>
                  <a:txBody>
                    <a:bodyPr/>
                    <a:lstStyle/>
                    <a:p>
                      <a:pPr marL="90170" algn="ctr">
                        <a:lnSpc>
                          <a:spcPct val="150000"/>
                        </a:lnSpc>
                        <a:spcAft>
                          <a:spcPts val="1000"/>
                        </a:spcAft>
                      </a:pPr>
                      <a:r>
                        <a:rPr lang="en-IN" sz="9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username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user unique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Virat67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2010694651"/>
                  </a:ext>
                </a:extLst>
              </a:tr>
              <a:tr h="383783">
                <a:tc>
                  <a:txBody>
                    <a:bodyPr/>
                    <a:lstStyle/>
                    <a:p>
                      <a:pPr marL="90170" algn="ctr">
                        <a:lnSpc>
                          <a:spcPct val="150000"/>
                        </a:lnSpc>
                        <a:spcAft>
                          <a:spcPts val="1000"/>
                        </a:spcAft>
                      </a:pPr>
                      <a:r>
                        <a:rPr lang="en-IN" sz="9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first_name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15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Firest Name of User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Virat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2911584381"/>
                  </a:ext>
                </a:extLst>
              </a:tr>
              <a:tr h="383783">
                <a:tc>
                  <a:txBody>
                    <a:bodyPr/>
                    <a:lstStyle/>
                    <a:p>
                      <a:pPr marL="90170" algn="ctr">
                        <a:lnSpc>
                          <a:spcPct val="150000"/>
                        </a:lnSpc>
                        <a:spcAft>
                          <a:spcPts val="1000"/>
                        </a:spcAft>
                      </a:pPr>
                      <a:r>
                        <a:rPr lang="en-IN" sz="9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last_name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15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Last Name Of user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Kohli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271629692"/>
                  </a:ext>
                </a:extLst>
              </a:tr>
              <a:tr h="383783">
                <a:tc>
                  <a:txBody>
                    <a:bodyPr/>
                    <a:lstStyle/>
                    <a:p>
                      <a:pPr marL="90170" algn="ctr">
                        <a:lnSpc>
                          <a:spcPct val="150000"/>
                        </a:lnSpc>
                        <a:spcAft>
                          <a:spcPts val="1000"/>
                        </a:spcAft>
                      </a:pPr>
                      <a:r>
                        <a:rPr lang="en-IN" sz="900">
                          <a:effectLst/>
                        </a:rPr>
                        <a:t>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email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User Email Id</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abc@gmail.com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872528636"/>
                  </a:ext>
                </a:extLst>
              </a:tr>
              <a:tr h="383783">
                <a:tc>
                  <a:txBody>
                    <a:bodyPr/>
                    <a:lstStyle/>
                    <a:p>
                      <a:pPr marL="90170" algn="ctr">
                        <a:lnSpc>
                          <a:spcPct val="150000"/>
                        </a:lnSpc>
                        <a:spcAft>
                          <a:spcPts val="1000"/>
                        </a:spcAft>
                      </a:pPr>
                      <a:r>
                        <a:rPr lang="en-IN" sz="900">
                          <a:effectLst/>
                        </a:rPr>
                        <a:t>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is_staff</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boolean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 user is staff</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True / False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291895646"/>
                  </a:ext>
                </a:extLst>
              </a:tr>
              <a:tr h="421852">
                <a:tc>
                  <a:txBody>
                    <a:bodyPr/>
                    <a:lstStyle/>
                    <a:p>
                      <a:pPr marL="90170" algn="ctr">
                        <a:lnSpc>
                          <a:spcPct val="150000"/>
                        </a:lnSpc>
                        <a:spcAft>
                          <a:spcPts val="1000"/>
                        </a:spcAft>
                      </a:pPr>
                      <a:r>
                        <a:rPr lang="en-IN" sz="9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is_active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boolean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nSpc>
                          <a:spcPct val="150000"/>
                        </a:lnSpc>
                        <a:spcAft>
                          <a:spcPts val="1000"/>
                        </a:spcAft>
                        <a:tabLst>
                          <a:tab pos="235585" algn="l"/>
                        </a:tabLst>
                      </a:pPr>
                      <a:r>
                        <a:rPr lang="en-IN" sz="900">
                          <a:effectLst/>
                        </a:rPr>
                        <a:t>	Is user Is active or not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True / False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398254511"/>
                  </a:ext>
                </a:extLst>
              </a:tr>
              <a:tr h="383783">
                <a:tc>
                  <a:txBody>
                    <a:bodyPr/>
                    <a:lstStyle/>
                    <a:p>
                      <a:pPr marL="90170" algn="ctr">
                        <a:lnSpc>
                          <a:spcPct val="150000"/>
                        </a:lnSpc>
                        <a:spcAft>
                          <a:spcPts val="1000"/>
                        </a:spcAft>
                      </a:pPr>
                      <a:r>
                        <a:rPr lang="en-IN" sz="900">
                          <a:effectLst/>
                        </a:rPr>
                        <a:t>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date_joined</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timestemp</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Date time of user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2022-09-10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1513157840"/>
                  </a:ext>
                </a:extLst>
              </a:tr>
              <a:tr h="383783">
                <a:tc>
                  <a:txBody>
                    <a:bodyPr/>
                    <a:lstStyle/>
                    <a:p>
                      <a:pPr marL="90170" algn="ctr">
                        <a:lnSpc>
                          <a:spcPct val="150000"/>
                        </a:lnSpc>
                        <a:spcAft>
                          <a:spcPts val="1000"/>
                        </a:spcAft>
                      </a:pPr>
                      <a:r>
                        <a:rPr lang="en-IN" sz="9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phone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Null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User phone number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7423658910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4216992868"/>
                  </a:ext>
                </a:extLst>
              </a:tr>
              <a:tr h="421852">
                <a:tc>
                  <a:txBody>
                    <a:bodyPr/>
                    <a:lstStyle/>
                    <a:p>
                      <a:pPr marL="90170" algn="ctr">
                        <a:lnSpc>
                          <a:spcPct val="150000"/>
                        </a:lnSpc>
                        <a:spcAft>
                          <a:spcPts val="1000"/>
                        </a:spcAft>
                      </a:pPr>
                      <a:r>
                        <a:rPr lang="en-IN" sz="900">
                          <a:effectLst/>
                        </a:rPr>
                        <a:t>11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is_verified</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boolean</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Is user is verified or not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True / False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3476428866"/>
                  </a:ext>
                </a:extLst>
              </a:tr>
              <a:tr h="421852">
                <a:tc>
                  <a:txBody>
                    <a:bodyPr/>
                    <a:lstStyle/>
                    <a:p>
                      <a:pPr marL="90170" algn="ctr">
                        <a:lnSpc>
                          <a:spcPct val="150000"/>
                        </a:lnSpc>
                        <a:spcAft>
                          <a:spcPts val="1000"/>
                        </a:spcAft>
                      </a:pPr>
                      <a:r>
                        <a:rPr lang="en-IN" sz="9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Password</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Varchar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128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Not Null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a:effectLst/>
                        </a:rPr>
                        <a:t>Password of the account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tc>
                  <a:txBody>
                    <a:bodyPr/>
                    <a:lstStyle/>
                    <a:p>
                      <a:pPr algn="ctr">
                        <a:lnSpc>
                          <a:spcPct val="150000"/>
                        </a:lnSpc>
                        <a:spcAft>
                          <a:spcPts val="1000"/>
                        </a:spcAft>
                      </a:pPr>
                      <a:r>
                        <a:rPr lang="en-IN" sz="900" dirty="0">
                          <a:effectLst/>
                        </a:rPr>
                        <a: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904" marR="62904" marT="0" marB="0"/>
                </a:tc>
                <a:extLst>
                  <a:ext uri="{0D108BD9-81ED-4DB2-BD59-A6C34878D82A}">
                    <a16:rowId xmlns:a16="http://schemas.microsoft.com/office/drawing/2014/main" val="2189041805"/>
                  </a:ext>
                </a:extLst>
              </a:tr>
            </a:tbl>
          </a:graphicData>
        </a:graphic>
      </p:graphicFrame>
    </p:spTree>
    <p:extLst>
      <p:ext uri="{BB962C8B-B14F-4D97-AF65-F5344CB8AC3E}">
        <p14:creationId xmlns:p14="http://schemas.microsoft.com/office/powerpoint/2010/main" val="1233078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accounts_otpcode</a:t>
            </a:r>
            <a:endParaRPr lang="en-IN" sz="1800" b="1" dirty="0">
              <a:effectLst/>
              <a:latin typeface="Times New Roman" panose="02020603050405020304" pitchFamily="18" charset="0"/>
              <a:ea typeface="Calibri" panose="020F0502020204030204" pitchFamily="34" charset="0"/>
            </a:endParaRPr>
          </a:p>
          <a:p>
            <a:endParaRPr lang="en-IN" dirty="0"/>
          </a:p>
        </p:txBody>
      </p:sp>
      <p:graphicFrame>
        <p:nvGraphicFramePr>
          <p:cNvPr id="5" name="Table 4">
            <a:extLst>
              <a:ext uri="{FF2B5EF4-FFF2-40B4-BE49-F238E27FC236}">
                <a16:creationId xmlns:a16="http://schemas.microsoft.com/office/drawing/2014/main" id="{446C3406-FC30-6979-4F2E-397726AD05D4}"/>
              </a:ext>
            </a:extLst>
          </p:cNvPr>
          <p:cNvGraphicFramePr>
            <a:graphicFrameLocks noGrp="1"/>
          </p:cNvGraphicFramePr>
          <p:nvPr>
            <p:extLst>
              <p:ext uri="{D42A27DB-BD31-4B8C-83A1-F6EECF244321}">
                <p14:modId xmlns:p14="http://schemas.microsoft.com/office/powerpoint/2010/main" val="3859439692"/>
              </p:ext>
            </p:extLst>
          </p:nvPr>
        </p:nvGraphicFramePr>
        <p:xfrm>
          <a:off x="755576" y="1340768"/>
          <a:ext cx="7169224" cy="2736304"/>
        </p:xfrm>
        <a:graphic>
          <a:graphicData uri="http://schemas.openxmlformats.org/drawingml/2006/table">
            <a:tbl>
              <a:tblPr firstRow="1" firstCol="1" bandRow="1">
                <a:tableStyleId>{5C22544A-7EE6-4342-B048-85BDC9FD1C3A}</a:tableStyleId>
              </a:tblPr>
              <a:tblGrid>
                <a:gridCol w="430323">
                  <a:extLst>
                    <a:ext uri="{9D8B030D-6E8A-4147-A177-3AD203B41FA5}">
                      <a16:colId xmlns:a16="http://schemas.microsoft.com/office/drawing/2014/main" val="1160093537"/>
                    </a:ext>
                  </a:extLst>
                </a:gridCol>
                <a:gridCol w="1072343">
                  <a:extLst>
                    <a:ext uri="{9D8B030D-6E8A-4147-A177-3AD203B41FA5}">
                      <a16:colId xmlns:a16="http://schemas.microsoft.com/office/drawing/2014/main" val="2395318012"/>
                    </a:ext>
                  </a:extLst>
                </a:gridCol>
                <a:gridCol w="1205520">
                  <a:extLst>
                    <a:ext uri="{9D8B030D-6E8A-4147-A177-3AD203B41FA5}">
                      <a16:colId xmlns:a16="http://schemas.microsoft.com/office/drawing/2014/main" val="2647049375"/>
                    </a:ext>
                  </a:extLst>
                </a:gridCol>
                <a:gridCol w="431862">
                  <a:extLst>
                    <a:ext uri="{9D8B030D-6E8A-4147-A177-3AD203B41FA5}">
                      <a16:colId xmlns:a16="http://schemas.microsoft.com/office/drawing/2014/main" val="1424811413"/>
                    </a:ext>
                  </a:extLst>
                </a:gridCol>
                <a:gridCol w="1077732">
                  <a:extLst>
                    <a:ext uri="{9D8B030D-6E8A-4147-A177-3AD203B41FA5}">
                      <a16:colId xmlns:a16="http://schemas.microsoft.com/office/drawing/2014/main" val="435945939"/>
                    </a:ext>
                  </a:extLst>
                </a:gridCol>
                <a:gridCol w="1571948">
                  <a:extLst>
                    <a:ext uri="{9D8B030D-6E8A-4147-A177-3AD203B41FA5}">
                      <a16:colId xmlns:a16="http://schemas.microsoft.com/office/drawing/2014/main" val="2599165472"/>
                    </a:ext>
                  </a:extLst>
                </a:gridCol>
                <a:gridCol w="1379496">
                  <a:extLst>
                    <a:ext uri="{9D8B030D-6E8A-4147-A177-3AD203B41FA5}">
                      <a16:colId xmlns:a16="http://schemas.microsoft.com/office/drawing/2014/main" val="2913729028"/>
                    </a:ext>
                  </a:extLst>
                </a:gridCol>
              </a:tblGrid>
              <a:tr h="637410">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8574850"/>
                  </a:ext>
                </a:extLst>
              </a:tr>
              <a:tr h="637223">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 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5451870"/>
                  </a:ext>
                </a:extLst>
              </a:tr>
              <a:tr h="637223">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Otp Number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14569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7442750"/>
                  </a:ext>
                </a:extLst>
              </a:tr>
              <a:tr h="824448">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coustomer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3931494"/>
                  </a:ext>
                </a:extLst>
              </a:tr>
            </a:tbl>
          </a:graphicData>
        </a:graphic>
      </p:graphicFrame>
    </p:spTree>
    <p:extLst>
      <p:ext uri="{BB962C8B-B14F-4D97-AF65-F5344CB8AC3E}">
        <p14:creationId xmlns:p14="http://schemas.microsoft.com/office/powerpoint/2010/main" val="133165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90066"/>
          </a:xfrm>
        </p:spPr>
        <p:txBody>
          <a:bodyPr>
            <a:normAutofit fontScale="90000"/>
          </a:bodyPr>
          <a:lstStyle/>
          <a:p>
            <a:r>
              <a:rPr lang="en-US" dirty="0"/>
              <a:t>Abstract </a:t>
            </a:r>
          </a:p>
        </p:txBody>
      </p:sp>
      <p:sp>
        <p:nvSpPr>
          <p:cNvPr id="3" name="Content Placeholder 2"/>
          <p:cNvSpPr>
            <a:spLocks noGrp="1"/>
          </p:cNvSpPr>
          <p:nvPr>
            <p:ph sz="quarter" idx="1"/>
          </p:nvPr>
        </p:nvSpPr>
        <p:spPr>
          <a:xfrm>
            <a:off x="457200" y="908720"/>
            <a:ext cx="7467600" cy="5565232"/>
          </a:xfrm>
        </p:spPr>
        <p:txBody>
          <a:bodyPr>
            <a:normAutofit/>
          </a:bodyPr>
          <a:lstStyle/>
          <a:p>
            <a:pPr marL="228600" algn="just">
              <a:lnSpc>
                <a:spcPct val="115000"/>
              </a:lnSpc>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Our group has made a project on E-FARMING: SHOPPING SYSTEM. We have developed it by using python Django framework. The system is implemented to reduce the manual work and enhances the accuracy of work in a farming. This system manages and maintains the record of customers and their order online. This project has been made in a user-friendly interface. So that Customer can add and delete the products easily. Through the place ordering products, the customer can simply click and order the products. This system entirely reduces the unnecessary time of farmer.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Looking towards the problems faced by farmers, i.e., unavailability of good quality seeds, lack of modern equipment and machinery, poor irrigation facilities, and so on, our website will make them available with all of the products, which results in fewer conflicts.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farmer can purchase seeds, tools, fertilizer etc., so this can help the farmers by reducing their time of going out for getting products.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pPr>
              <a:lnSpc>
                <a:spcPct val="150000"/>
              </a:lnSpc>
              <a:spcAft>
                <a:spcPts val="1000"/>
              </a:spcAft>
            </a:pPr>
            <a:r>
              <a:rPr lang="en-IN" sz="1800" b="1" dirty="0" err="1">
                <a:effectLst/>
                <a:latin typeface="Times New Roman" panose="02020603050405020304" pitchFamily="18" charset="0"/>
                <a:ea typeface="Calibri" panose="020F0502020204030204" pitchFamily="34" charset="0"/>
                <a:cs typeface="Times New Roman" panose="02020603050405020304" pitchFamily="18" charset="0"/>
              </a:rPr>
              <a:t>customer_customer</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Table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0C5D72A5-FDD5-3F47-FC25-294A108C510F}"/>
              </a:ext>
            </a:extLst>
          </p:cNvPr>
          <p:cNvGraphicFramePr>
            <a:graphicFrameLocks noGrp="1"/>
          </p:cNvGraphicFramePr>
          <p:nvPr>
            <p:extLst>
              <p:ext uri="{D42A27DB-BD31-4B8C-83A1-F6EECF244321}">
                <p14:modId xmlns:p14="http://schemas.microsoft.com/office/powerpoint/2010/main" val="2865695244"/>
              </p:ext>
            </p:extLst>
          </p:nvPr>
        </p:nvGraphicFramePr>
        <p:xfrm>
          <a:off x="683568" y="1196753"/>
          <a:ext cx="7241231" cy="4461600"/>
        </p:xfrm>
        <a:graphic>
          <a:graphicData uri="http://schemas.openxmlformats.org/drawingml/2006/table">
            <a:tbl>
              <a:tblPr firstRow="1" firstCol="1" bandRow="1">
                <a:tableStyleId>{5C22544A-7EE6-4342-B048-85BDC9FD1C3A}</a:tableStyleId>
              </a:tblPr>
              <a:tblGrid>
                <a:gridCol w="732472">
                  <a:extLst>
                    <a:ext uri="{9D8B030D-6E8A-4147-A177-3AD203B41FA5}">
                      <a16:colId xmlns:a16="http://schemas.microsoft.com/office/drawing/2014/main" val="608486294"/>
                    </a:ext>
                  </a:extLst>
                </a:gridCol>
                <a:gridCol w="1219638">
                  <a:extLst>
                    <a:ext uri="{9D8B030D-6E8A-4147-A177-3AD203B41FA5}">
                      <a16:colId xmlns:a16="http://schemas.microsoft.com/office/drawing/2014/main" val="2071832748"/>
                    </a:ext>
                  </a:extLst>
                </a:gridCol>
                <a:gridCol w="874490">
                  <a:extLst>
                    <a:ext uri="{9D8B030D-6E8A-4147-A177-3AD203B41FA5}">
                      <a16:colId xmlns:a16="http://schemas.microsoft.com/office/drawing/2014/main" val="3415175418"/>
                    </a:ext>
                  </a:extLst>
                </a:gridCol>
                <a:gridCol w="589593">
                  <a:extLst>
                    <a:ext uri="{9D8B030D-6E8A-4147-A177-3AD203B41FA5}">
                      <a16:colId xmlns:a16="http://schemas.microsoft.com/office/drawing/2014/main" val="1874002091"/>
                    </a:ext>
                  </a:extLst>
                </a:gridCol>
                <a:gridCol w="1098278">
                  <a:extLst>
                    <a:ext uri="{9D8B030D-6E8A-4147-A177-3AD203B41FA5}">
                      <a16:colId xmlns:a16="http://schemas.microsoft.com/office/drawing/2014/main" val="2922210947"/>
                    </a:ext>
                  </a:extLst>
                </a:gridCol>
                <a:gridCol w="1559624">
                  <a:extLst>
                    <a:ext uri="{9D8B030D-6E8A-4147-A177-3AD203B41FA5}">
                      <a16:colId xmlns:a16="http://schemas.microsoft.com/office/drawing/2014/main" val="3150730867"/>
                    </a:ext>
                  </a:extLst>
                </a:gridCol>
                <a:gridCol w="1167136">
                  <a:extLst>
                    <a:ext uri="{9D8B030D-6E8A-4147-A177-3AD203B41FA5}">
                      <a16:colId xmlns:a16="http://schemas.microsoft.com/office/drawing/2014/main" val="1905382100"/>
                    </a:ext>
                  </a:extLst>
                </a:gridCol>
              </a:tblGrid>
              <a:tr h="418547">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940292"/>
                  </a:ext>
                </a:extLst>
              </a:tr>
              <a:tr h="418424">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 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of this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34809"/>
                  </a:ext>
                </a:extLst>
              </a:tr>
              <a:tr h="418424">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First_name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First name of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Virat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9748191"/>
                  </a:ext>
                </a:extLst>
              </a:tr>
              <a:tr h="418424">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Last_name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Last name of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Kohli2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5456134"/>
                  </a:ext>
                </a:extLst>
              </a:tr>
              <a:tr h="418424">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Phone_no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Phone number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9875524456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7499102"/>
                  </a:ext>
                </a:extLst>
              </a:tr>
              <a:tr h="1048466">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User_id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(Foreign Key = id {From User Login Table (</a:t>
                      </a:r>
                      <a:r>
                        <a:rPr lang="en-IN" sz="1000" dirty="0" err="1">
                          <a:effectLst/>
                        </a:rPr>
                        <a:t>OneToOne</a:t>
                      </a:r>
                      <a:r>
                        <a:rPr lang="en-IN" sz="1000" dirty="0">
                          <a:effectLst/>
                        </a:rPr>
                        <a:t> Relationship)})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4186972"/>
                  </a:ext>
                </a:extLst>
              </a:tr>
              <a:tr h="418424">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User Email 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luk@123@gmail.com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95659"/>
                  </a:ext>
                </a:extLst>
              </a:tr>
              <a:tr h="861004">
                <a:tc>
                  <a:txBody>
                    <a:bodyPr/>
                    <a:lstStyle/>
                    <a:p>
                      <a:pPr marL="90170"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Shipping_address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Shpping_Sddress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9277468"/>
                  </a:ext>
                </a:extLst>
              </a:tr>
            </a:tbl>
          </a:graphicData>
        </a:graphic>
      </p:graphicFrame>
    </p:spTree>
    <p:extLst>
      <p:ext uri="{BB962C8B-B14F-4D97-AF65-F5344CB8AC3E}">
        <p14:creationId xmlns:p14="http://schemas.microsoft.com/office/powerpoint/2010/main" val="4146071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Store_all_product</a:t>
            </a:r>
            <a:r>
              <a:rPr lang="en-IN" sz="1800" b="1" dirty="0">
                <a:effectLst/>
                <a:latin typeface="Times New Roman" panose="02020603050405020304" pitchFamily="18" charset="0"/>
                <a:ea typeface="Calibri" panose="020F0502020204030204" pitchFamily="34" charset="0"/>
              </a:rPr>
              <a:t> Table</a:t>
            </a:r>
          </a:p>
          <a:p>
            <a:endParaRPr lang="en-IN" dirty="0"/>
          </a:p>
        </p:txBody>
      </p:sp>
      <p:graphicFrame>
        <p:nvGraphicFramePr>
          <p:cNvPr id="5" name="Table 4">
            <a:extLst>
              <a:ext uri="{FF2B5EF4-FFF2-40B4-BE49-F238E27FC236}">
                <a16:creationId xmlns:a16="http://schemas.microsoft.com/office/drawing/2014/main" id="{AB1BE117-542A-AE9F-469B-C9D26AC47915}"/>
              </a:ext>
            </a:extLst>
          </p:cNvPr>
          <p:cNvGraphicFramePr>
            <a:graphicFrameLocks noGrp="1"/>
          </p:cNvGraphicFramePr>
          <p:nvPr>
            <p:extLst>
              <p:ext uri="{D42A27DB-BD31-4B8C-83A1-F6EECF244321}">
                <p14:modId xmlns:p14="http://schemas.microsoft.com/office/powerpoint/2010/main" val="3300629872"/>
              </p:ext>
            </p:extLst>
          </p:nvPr>
        </p:nvGraphicFramePr>
        <p:xfrm>
          <a:off x="539553" y="1257434"/>
          <a:ext cx="7560839" cy="4839248"/>
        </p:xfrm>
        <a:graphic>
          <a:graphicData uri="http://schemas.openxmlformats.org/drawingml/2006/table">
            <a:tbl>
              <a:tblPr firstRow="1" firstCol="1" bandRow="1">
                <a:tableStyleId>{5C22544A-7EE6-4342-B048-85BDC9FD1C3A}</a:tableStyleId>
              </a:tblPr>
              <a:tblGrid>
                <a:gridCol w="372931">
                  <a:extLst>
                    <a:ext uri="{9D8B030D-6E8A-4147-A177-3AD203B41FA5}">
                      <a16:colId xmlns:a16="http://schemas.microsoft.com/office/drawing/2014/main" val="1992898792"/>
                    </a:ext>
                  </a:extLst>
                </a:gridCol>
                <a:gridCol w="1095892">
                  <a:extLst>
                    <a:ext uri="{9D8B030D-6E8A-4147-A177-3AD203B41FA5}">
                      <a16:colId xmlns:a16="http://schemas.microsoft.com/office/drawing/2014/main" val="1505997987"/>
                    </a:ext>
                  </a:extLst>
                </a:gridCol>
                <a:gridCol w="1113066">
                  <a:extLst>
                    <a:ext uri="{9D8B030D-6E8A-4147-A177-3AD203B41FA5}">
                      <a16:colId xmlns:a16="http://schemas.microsoft.com/office/drawing/2014/main" val="3800578359"/>
                    </a:ext>
                  </a:extLst>
                </a:gridCol>
                <a:gridCol w="461257">
                  <a:extLst>
                    <a:ext uri="{9D8B030D-6E8A-4147-A177-3AD203B41FA5}">
                      <a16:colId xmlns:a16="http://schemas.microsoft.com/office/drawing/2014/main" val="839830700"/>
                    </a:ext>
                  </a:extLst>
                </a:gridCol>
                <a:gridCol w="993663">
                  <a:extLst>
                    <a:ext uri="{9D8B030D-6E8A-4147-A177-3AD203B41FA5}">
                      <a16:colId xmlns:a16="http://schemas.microsoft.com/office/drawing/2014/main" val="1262811463"/>
                    </a:ext>
                  </a:extLst>
                </a:gridCol>
                <a:gridCol w="1327339">
                  <a:extLst>
                    <a:ext uri="{9D8B030D-6E8A-4147-A177-3AD203B41FA5}">
                      <a16:colId xmlns:a16="http://schemas.microsoft.com/office/drawing/2014/main" val="3752617382"/>
                    </a:ext>
                  </a:extLst>
                </a:gridCol>
                <a:gridCol w="2196691">
                  <a:extLst>
                    <a:ext uri="{9D8B030D-6E8A-4147-A177-3AD203B41FA5}">
                      <a16:colId xmlns:a16="http://schemas.microsoft.com/office/drawing/2014/main" val="445637609"/>
                    </a:ext>
                  </a:extLst>
                </a:gridCol>
              </a:tblGrid>
              <a:tr h="508023">
                <a:tc>
                  <a:txBody>
                    <a:bodyPr/>
                    <a:lstStyle/>
                    <a:p>
                      <a:pPr algn="ctr">
                        <a:lnSpc>
                          <a:spcPct val="150000"/>
                        </a:lnSpc>
                        <a:spcAft>
                          <a:spcPts val="1000"/>
                        </a:spcAft>
                      </a:pPr>
                      <a:r>
                        <a:rPr lang="en-IN" sz="800">
                          <a:effectLst/>
                        </a:rPr>
                        <a:t>Sr. No</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Field Name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Datatype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Size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Constraint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Example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3041530950"/>
                  </a:ext>
                </a:extLst>
              </a:tr>
              <a:tr h="332422">
                <a:tc>
                  <a:txBody>
                    <a:bodyPr/>
                    <a:lstStyle/>
                    <a:p>
                      <a:pPr marL="90170" algn="ctr">
                        <a:lnSpc>
                          <a:spcPct val="150000"/>
                        </a:lnSpc>
                        <a:spcAft>
                          <a:spcPts val="1000"/>
                        </a:spcAft>
                      </a:pPr>
                      <a:r>
                        <a:rPr lang="en-IN" sz="800">
                          <a:effectLst/>
                        </a:rPr>
                        <a:t>1</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Id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Bigint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Primary Key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Unique id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4</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1132993739"/>
                  </a:ext>
                </a:extLst>
              </a:tr>
              <a:tr h="302423">
                <a:tc>
                  <a:txBody>
                    <a:bodyPr/>
                    <a:lstStyle/>
                    <a:p>
                      <a:pPr marL="90170" algn="ctr">
                        <a:lnSpc>
                          <a:spcPct val="150000"/>
                        </a:lnSpc>
                        <a:spcAft>
                          <a:spcPts val="1000"/>
                        </a:spcAft>
                      </a:pPr>
                      <a:r>
                        <a:rPr lang="en-IN" sz="800">
                          <a:effectLst/>
                        </a:rPr>
                        <a:t>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Photo</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Varchar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100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Photo of the item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store/product/2022/item1.jpg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2506540564"/>
                  </a:ext>
                </a:extLst>
              </a:tr>
              <a:tr h="302423">
                <a:tc>
                  <a:txBody>
                    <a:bodyPr/>
                    <a:lstStyle/>
                    <a:p>
                      <a:pPr marL="90170" algn="ctr">
                        <a:lnSpc>
                          <a:spcPct val="150000"/>
                        </a:lnSpc>
                        <a:spcAft>
                          <a:spcPts val="1000"/>
                        </a:spcAft>
                      </a:pPr>
                      <a:r>
                        <a:rPr lang="en-IN" sz="800">
                          <a:effectLst/>
                        </a:rPr>
                        <a:t>3</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name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Varchar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255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Name of the item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Multi Harvester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4096536984"/>
                  </a:ext>
                </a:extLst>
              </a:tr>
              <a:tr h="302423">
                <a:tc>
                  <a:txBody>
                    <a:bodyPr/>
                    <a:lstStyle/>
                    <a:p>
                      <a:pPr marL="90170" algn="ctr">
                        <a:lnSpc>
                          <a:spcPct val="150000"/>
                        </a:lnSpc>
                        <a:spcAft>
                          <a:spcPts val="1000"/>
                        </a:spcAft>
                      </a:pPr>
                      <a:r>
                        <a:rPr lang="en-IN" sz="800">
                          <a:effectLst/>
                        </a:rPr>
                        <a:t>4</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Varchar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255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Info</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Item Description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3980207564"/>
                  </a:ext>
                </a:extLst>
              </a:tr>
              <a:tr h="332422">
                <a:tc>
                  <a:txBody>
                    <a:bodyPr/>
                    <a:lstStyle/>
                    <a:p>
                      <a:pPr marL="90170" algn="ctr">
                        <a:lnSpc>
                          <a:spcPct val="150000"/>
                        </a:lnSpc>
                        <a:spcAft>
                          <a:spcPts val="1000"/>
                        </a:spcAft>
                      </a:pPr>
                      <a:r>
                        <a:rPr lang="en-IN" sz="800">
                          <a:effectLst/>
                        </a:rPr>
                        <a:t>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Original_Price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Integer Field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Price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100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2925242007"/>
                  </a:ext>
                </a:extLst>
              </a:tr>
              <a:tr h="508023">
                <a:tc>
                  <a:txBody>
                    <a:bodyPr/>
                    <a:lstStyle/>
                    <a:p>
                      <a:pPr marL="90170" algn="ctr">
                        <a:lnSpc>
                          <a:spcPct val="150000"/>
                        </a:lnSpc>
                        <a:spcAft>
                          <a:spcPts val="1000"/>
                        </a:spcAft>
                      </a:pPr>
                      <a:r>
                        <a:rPr lang="en-IN" sz="800">
                          <a:effectLst/>
                        </a:rPr>
                        <a:t>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Created date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Timestamp with time zone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Date of updating that Product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2022-02-07</a:t>
                      </a:r>
                      <a:endParaRPr lang="en-IN" sz="900">
                        <a:effectLst/>
                      </a:endParaRPr>
                    </a:p>
                    <a:p>
                      <a:pPr algn="ctr">
                        <a:lnSpc>
                          <a:spcPct val="150000"/>
                        </a:lnSpc>
                        <a:spcAft>
                          <a:spcPts val="1000"/>
                        </a:spcAft>
                      </a:pPr>
                      <a:r>
                        <a:rPr lang="en-IN" sz="800">
                          <a:effectLst/>
                        </a:rPr>
                        <a:t>16:15:35.346967+05:30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3959282574"/>
                  </a:ext>
                </a:extLst>
              </a:tr>
              <a:tr h="605579">
                <a:tc>
                  <a:txBody>
                    <a:bodyPr/>
                    <a:lstStyle/>
                    <a:p>
                      <a:pPr marL="90170" algn="ctr">
                        <a:lnSpc>
                          <a:spcPct val="150000"/>
                        </a:lnSpc>
                        <a:spcAft>
                          <a:spcPts val="1000"/>
                        </a:spcAft>
                      </a:pPr>
                      <a:r>
                        <a:rPr lang="en-IN" sz="800">
                          <a:effectLst/>
                        </a:rPr>
                        <a:t>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Category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Varchar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255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Machinery, Crops,</a:t>
                      </a:r>
                      <a:endParaRPr lang="en-IN" sz="900">
                        <a:effectLst/>
                      </a:endParaRPr>
                    </a:p>
                    <a:p>
                      <a:pPr algn="ctr">
                        <a:lnSpc>
                          <a:spcPct val="150000"/>
                        </a:lnSpc>
                        <a:spcAft>
                          <a:spcPts val="1000"/>
                        </a:spcAft>
                      </a:pPr>
                      <a:r>
                        <a:rPr lang="en-IN" sz="800">
                          <a:effectLst/>
                        </a:rPr>
                        <a:t>Fertilizers, Seeds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Machinery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2791343274"/>
                  </a:ext>
                </a:extLst>
              </a:tr>
              <a:tr h="302423">
                <a:tc>
                  <a:txBody>
                    <a:bodyPr/>
                    <a:lstStyle/>
                    <a:p>
                      <a:pPr marL="90170" algn="ctr">
                        <a:lnSpc>
                          <a:spcPct val="150000"/>
                        </a:lnSpc>
                        <a:spcAft>
                          <a:spcPts val="1000"/>
                        </a:spcAft>
                      </a:pPr>
                      <a:r>
                        <a:rPr lang="en-IN" sz="800">
                          <a:effectLst/>
                        </a:rPr>
                        <a:t>8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nSpc>
                          <a:spcPct val="150000"/>
                        </a:lnSpc>
                        <a:spcAft>
                          <a:spcPts val="1000"/>
                        </a:spcAft>
                      </a:pPr>
                      <a:r>
                        <a:rPr lang="en-IN" sz="800">
                          <a:effectLst/>
                        </a:rPr>
                        <a:t>On sale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boolen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on sale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True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639344832"/>
                  </a:ext>
                </a:extLst>
              </a:tr>
              <a:tr h="332422">
                <a:tc>
                  <a:txBody>
                    <a:bodyPr/>
                    <a:lstStyle/>
                    <a:p>
                      <a:pPr marL="90170" algn="ctr">
                        <a:lnSpc>
                          <a:spcPct val="150000"/>
                        </a:lnSpc>
                        <a:spcAft>
                          <a:spcPts val="1000"/>
                        </a:spcAft>
                      </a:pPr>
                      <a:r>
                        <a:rPr lang="en-IN" sz="800">
                          <a:effectLst/>
                        </a:rPr>
                        <a:t>9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nSpc>
                          <a:spcPct val="150000"/>
                        </a:lnSpc>
                        <a:spcAft>
                          <a:spcPts val="1000"/>
                        </a:spcAft>
                      </a:pPr>
                      <a:r>
                        <a:rPr lang="en-IN" sz="800">
                          <a:effectLst/>
                        </a:rPr>
                        <a:t>Is_featured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boolen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on feature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True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3498596279"/>
                  </a:ext>
                </a:extLst>
              </a:tr>
              <a:tr h="342431">
                <a:tc>
                  <a:txBody>
                    <a:bodyPr/>
                    <a:lstStyle/>
                    <a:p>
                      <a:pPr marL="90170" algn="ctr">
                        <a:lnSpc>
                          <a:spcPct val="150000"/>
                        </a:lnSpc>
                        <a:spcAft>
                          <a:spcPts val="1000"/>
                        </a:spcAft>
                      </a:pPr>
                      <a:r>
                        <a:rPr lang="en-IN" sz="800">
                          <a:effectLst/>
                        </a:rPr>
                        <a:t>10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nSpc>
                          <a:spcPct val="150000"/>
                        </a:lnSpc>
                        <a:spcAft>
                          <a:spcPts val="1000"/>
                        </a:spcAft>
                      </a:pPr>
                      <a:r>
                        <a:rPr lang="en-IN" sz="800">
                          <a:effectLst/>
                        </a:rPr>
                        <a:t>After_discount_price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int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Product price after discount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5000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834017986"/>
                  </a:ext>
                </a:extLst>
              </a:tr>
              <a:tr h="332422">
                <a:tc>
                  <a:txBody>
                    <a:bodyPr/>
                    <a:lstStyle/>
                    <a:p>
                      <a:pPr marL="90170" algn="ctr">
                        <a:lnSpc>
                          <a:spcPct val="150000"/>
                        </a:lnSpc>
                        <a:spcAft>
                          <a:spcPts val="1000"/>
                        </a:spcAft>
                      </a:pPr>
                      <a:r>
                        <a:rPr lang="en-IN" sz="800">
                          <a:effectLst/>
                        </a:rPr>
                        <a:t>11</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nSpc>
                          <a:spcPct val="150000"/>
                        </a:lnSpc>
                        <a:spcAft>
                          <a:spcPts val="1000"/>
                        </a:spcAft>
                      </a:pPr>
                      <a:r>
                        <a:rPr lang="en-IN" sz="800">
                          <a:effectLst/>
                        </a:rPr>
                        <a:t>Discount_amount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int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Discount Amount in price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1500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2018185060"/>
                  </a:ext>
                </a:extLst>
              </a:tr>
              <a:tr h="332422">
                <a:tc>
                  <a:txBody>
                    <a:bodyPr/>
                    <a:lstStyle/>
                    <a:p>
                      <a:pPr marL="90170" algn="ctr">
                        <a:lnSpc>
                          <a:spcPct val="150000"/>
                        </a:lnSpc>
                        <a:spcAft>
                          <a:spcPts val="1000"/>
                        </a:spcAft>
                      </a:pPr>
                      <a:r>
                        <a:rPr lang="en-IN" sz="800">
                          <a:effectLst/>
                        </a:rPr>
                        <a:t>12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nSpc>
                          <a:spcPct val="150000"/>
                        </a:lnSpc>
                        <a:spcAft>
                          <a:spcPts val="1000"/>
                        </a:spcAft>
                      </a:pPr>
                      <a:r>
                        <a:rPr lang="en-IN" sz="800">
                          <a:effectLst/>
                        </a:rPr>
                        <a:t>Discount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varchar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Not Null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a:effectLst/>
                        </a:rPr>
                        <a:t>Discount Percentage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tc>
                  <a:txBody>
                    <a:bodyPr/>
                    <a:lstStyle/>
                    <a:p>
                      <a:pPr algn="ctr">
                        <a:lnSpc>
                          <a:spcPct val="150000"/>
                        </a:lnSpc>
                        <a:spcAft>
                          <a:spcPts val="1000"/>
                        </a:spcAft>
                      </a:pPr>
                      <a:r>
                        <a:rPr lang="en-IN" sz="800" dirty="0">
                          <a:effectLst/>
                        </a:rPr>
                        <a:t>Default = ‘0%’</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202" marR="53202" marT="0" marB="0"/>
                </a:tc>
                <a:extLst>
                  <a:ext uri="{0D108BD9-81ED-4DB2-BD59-A6C34878D82A}">
                    <a16:rowId xmlns:a16="http://schemas.microsoft.com/office/drawing/2014/main" val="3238040432"/>
                  </a:ext>
                </a:extLst>
              </a:tr>
            </a:tbl>
          </a:graphicData>
        </a:graphic>
      </p:graphicFrame>
    </p:spTree>
    <p:extLst>
      <p:ext uri="{BB962C8B-B14F-4D97-AF65-F5344CB8AC3E}">
        <p14:creationId xmlns:p14="http://schemas.microsoft.com/office/powerpoint/2010/main" val="134308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4077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accounts_order</a:t>
            </a:r>
            <a:endParaRPr lang="en-IN" dirty="0"/>
          </a:p>
        </p:txBody>
      </p:sp>
      <p:graphicFrame>
        <p:nvGraphicFramePr>
          <p:cNvPr id="5" name="Table 4">
            <a:extLst>
              <a:ext uri="{FF2B5EF4-FFF2-40B4-BE49-F238E27FC236}">
                <a16:creationId xmlns:a16="http://schemas.microsoft.com/office/drawing/2014/main" id="{2B70DEE8-480B-13C5-1521-BF367B8DB631}"/>
              </a:ext>
            </a:extLst>
          </p:cNvPr>
          <p:cNvGraphicFramePr>
            <a:graphicFrameLocks noGrp="1"/>
          </p:cNvGraphicFramePr>
          <p:nvPr>
            <p:extLst>
              <p:ext uri="{D42A27DB-BD31-4B8C-83A1-F6EECF244321}">
                <p14:modId xmlns:p14="http://schemas.microsoft.com/office/powerpoint/2010/main" val="1486151542"/>
              </p:ext>
            </p:extLst>
          </p:nvPr>
        </p:nvGraphicFramePr>
        <p:xfrm>
          <a:off x="611560" y="1110754"/>
          <a:ext cx="7467601" cy="5532876"/>
        </p:xfrm>
        <a:graphic>
          <a:graphicData uri="http://schemas.openxmlformats.org/drawingml/2006/table">
            <a:tbl>
              <a:tblPr firstRow="1" firstCol="1" bandRow="1">
                <a:tableStyleId>{5C22544A-7EE6-4342-B048-85BDC9FD1C3A}</a:tableStyleId>
              </a:tblPr>
              <a:tblGrid>
                <a:gridCol w="416024">
                  <a:extLst>
                    <a:ext uri="{9D8B030D-6E8A-4147-A177-3AD203B41FA5}">
                      <a16:colId xmlns:a16="http://schemas.microsoft.com/office/drawing/2014/main" val="2079404640"/>
                    </a:ext>
                  </a:extLst>
                </a:gridCol>
                <a:gridCol w="1219793">
                  <a:extLst>
                    <a:ext uri="{9D8B030D-6E8A-4147-A177-3AD203B41FA5}">
                      <a16:colId xmlns:a16="http://schemas.microsoft.com/office/drawing/2014/main" val="1225050907"/>
                    </a:ext>
                  </a:extLst>
                </a:gridCol>
                <a:gridCol w="1132717">
                  <a:extLst>
                    <a:ext uri="{9D8B030D-6E8A-4147-A177-3AD203B41FA5}">
                      <a16:colId xmlns:a16="http://schemas.microsoft.com/office/drawing/2014/main" val="2952194226"/>
                    </a:ext>
                  </a:extLst>
                </a:gridCol>
                <a:gridCol w="417512">
                  <a:extLst>
                    <a:ext uri="{9D8B030D-6E8A-4147-A177-3AD203B41FA5}">
                      <a16:colId xmlns:a16="http://schemas.microsoft.com/office/drawing/2014/main" val="3995203340"/>
                    </a:ext>
                  </a:extLst>
                </a:gridCol>
                <a:gridCol w="1030758">
                  <a:extLst>
                    <a:ext uri="{9D8B030D-6E8A-4147-A177-3AD203B41FA5}">
                      <a16:colId xmlns:a16="http://schemas.microsoft.com/office/drawing/2014/main" val="2086087906"/>
                    </a:ext>
                  </a:extLst>
                </a:gridCol>
                <a:gridCol w="1468366">
                  <a:extLst>
                    <a:ext uri="{9D8B030D-6E8A-4147-A177-3AD203B41FA5}">
                      <a16:colId xmlns:a16="http://schemas.microsoft.com/office/drawing/2014/main" val="865673553"/>
                    </a:ext>
                  </a:extLst>
                </a:gridCol>
                <a:gridCol w="1782431">
                  <a:extLst>
                    <a:ext uri="{9D8B030D-6E8A-4147-A177-3AD203B41FA5}">
                      <a16:colId xmlns:a16="http://schemas.microsoft.com/office/drawing/2014/main" val="2952890043"/>
                    </a:ext>
                  </a:extLst>
                </a:gridCol>
              </a:tblGrid>
              <a:tr h="467432">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1248608420"/>
                  </a:ext>
                </a:extLst>
              </a:tr>
              <a:tr h="467295">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Primary Key,AI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Unique id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654651439"/>
                  </a:ext>
                </a:extLst>
              </a:tr>
              <a:tr h="414236">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Date_ordered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timestamp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 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2022-09-12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85025821"/>
                  </a:ext>
                </a:extLst>
              </a:tr>
              <a:tr h="467295">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Complete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boolen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 is complated ot not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True / False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4229132452"/>
                  </a:ext>
                </a:extLst>
              </a:tr>
              <a:tr h="414236">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Order_number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5467845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437946183"/>
                  </a:ext>
                </a:extLst>
              </a:tr>
              <a:tr h="414236">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 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Pending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1094109104"/>
                  </a:ext>
                </a:extLst>
              </a:tr>
              <a:tr h="467295">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Payment_status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Payment done or not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Pending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1665860835"/>
                  </a:ext>
                </a:extLst>
              </a:tr>
              <a:tr h="414236">
                <a:tc>
                  <a:txBody>
                    <a:bodyPr/>
                    <a:lstStyle/>
                    <a:p>
                      <a:pPr marL="90170"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Order_made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Order method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392238394"/>
                  </a:ext>
                </a:extLst>
              </a:tr>
              <a:tr h="467295">
                <a:tc>
                  <a:txBody>
                    <a:bodyPr/>
                    <a:lstStyle/>
                    <a:p>
                      <a:pPr marL="90170" algn="ctr">
                        <a:lnSpc>
                          <a:spcPct val="150000"/>
                        </a:lnSpc>
                        <a:spcAft>
                          <a:spcPts val="1000"/>
                        </a:spcAft>
                      </a:pPr>
                      <a:r>
                        <a:rPr lang="en-IN" sz="10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Shipping_method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nSpc>
                          <a:spcPct val="150000"/>
                        </a:lnSpc>
                        <a:spcAft>
                          <a:spcPts val="1000"/>
                        </a:spcAft>
                        <a:tabLst>
                          <a:tab pos="235585" algn="l"/>
                        </a:tabLst>
                      </a:pPr>
                      <a:r>
                        <a:rPr lang="en-IN" sz="1000">
                          <a:effectLst/>
                        </a:rPr>
                        <a:t>Shpping method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standerd method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254656279"/>
                  </a:ext>
                </a:extLst>
              </a:tr>
              <a:tr h="467295">
                <a:tc>
                  <a:txBody>
                    <a:bodyPr/>
                    <a:lstStyle/>
                    <a:p>
                      <a:pPr marL="90170" algn="ctr">
                        <a:lnSpc>
                          <a:spcPct val="150000"/>
                        </a:lnSpc>
                        <a:spcAft>
                          <a:spcPts val="1000"/>
                        </a:spcAft>
                      </a:pPr>
                      <a:r>
                        <a:rPr lang="en-IN" sz="10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Dailivery_status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Delivery 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In Progress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146366140"/>
                  </a:ext>
                </a:extLst>
              </a:tr>
              <a:tr h="467432">
                <a:tc>
                  <a:txBody>
                    <a:bodyPr/>
                    <a:lstStyle/>
                    <a:p>
                      <a:pPr marL="90170" algn="ctr">
                        <a:lnSpc>
                          <a:spcPct val="150000"/>
                        </a:lnSpc>
                        <a:spcAft>
                          <a:spcPts val="1000"/>
                        </a:spcAft>
                      </a:pPr>
                      <a:r>
                        <a:rPr lang="en-IN" sz="10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Refuned_amount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Refunded ammount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2023361213"/>
                  </a:ext>
                </a:extLst>
              </a:tr>
              <a:tr h="604593">
                <a:tc>
                  <a:txBody>
                    <a:bodyPr/>
                    <a:lstStyle/>
                    <a:p>
                      <a:pPr marL="90170" algn="ctr">
                        <a:lnSpc>
                          <a:spcPct val="150000"/>
                        </a:lnSpc>
                        <a:spcAft>
                          <a:spcPts val="1000"/>
                        </a:spcAft>
                      </a:pPr>
                      <a:r>
                        <a:rPr lang="en-IN" sz="10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Customer_id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a:effectLst/>
                        </a:rPr>
                        <a:t>Foreign Key from coustomer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tc>
                  <a:txBody>
                    <a:bodyPr/>
                    <a:lstStyle/>
                    <a:p>
                      <a:pPr algn="ctr">
                        <a:lnSpc>
                          <a:spcPct val="150000"/>
                        </a:lnSpc>
                        <a:spcAft>
                          <a:spcPts val="1000"/>
                        </a:spcAft>
                      </a:pPr>
                      <a:r>
                        <a:rPr lang="en-IN" sz="1000" dirty="0">
                          <a:effectLst/>
                        </a:rPr>
                        <a:t>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745" marR="66745" marT="0" marB="0"/>
                </a:tc>
                <a:extLst>
                  <a:ext uri="{0D108BD9-81ED-4DB2-BD59-A6C34878D82A}">
                    <a16:rowId xmlns:a16="http://schemas.microsoft.com/office/drawing/2014/main" val="4242117777"/>
                  </a:ext>
                </a:extLst>
              </a:tr>
            </a:tbl>
          </a:graphicData>
        </a:graphic>
      </p:graphicFrame>
    </p:spTree>
    <p:extLst>
      <p:ext uri="{BB962C8B-B14F-4D97-AF65-F5344CB8AC3E}">
        <p14:creationId xmlns:p14="http://schemas.microsoft.com/office/powerpoint/2010/main" val="349300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customer_orderitem</a:t>
            </a:r>
            <a:r>
              <a:rPr lang="en-IN" sz="1800" b="1" dirty="0">
                <a:effectLst/>
                <a:latin typeface="Times New Roman" panose="02020603050405020304" pitchFamily="18" charset="0"/>
                <a:ea typeface="Calibri" panose="020F0502020204030204" pitchFamily="34" charset="0"/>
              </a:rPr>
              <a:t> Table </a:t>
            </a:r>
          </a:p>
          <a:p>
            <a:endParaRPr lang="en-IN" dirty="0"/>
          </a:p>
        </p:txBody>
      </p:sp>
      <p:graphicFrame>
        <p:nvGraphicFramePr>
          <p:cNvPr id="4" name="Table 3">
            <a:extLst>
              <a:ext uri="{FF2B5EF4-FFF2-40B4-BE49-F238E27FC236}">
                <a16:creationId xmlns:a16="http://schemas.microsoft.com/office/drawing/2014/main" id="{A4735935-5DC9-CEA1-24C6-C9FDC2EA3330}"/>
              </a:ext>
            </a:extLst>
          </p:cNvPr>
          <p:cNvGraphicFramePr>
            <a:graphicFrameLocks noGrp="1"/>
          </p:cNvGraphicFramePr>
          <p:nvPr>
            <p:extLst>
              <p:ext uri="{D42A27DB-BD31-4B8C-83A1-F6EECF244321}">
                <p14:modId xmlns:p14="http://schemas.microsoft.com/office/powerpoint/2010/main" val="1854076323"/>
              </p:ext>
            </p:extLst>
          </p:nvPr>
        </p:nvGraphicFramePr>
        <p:xfrm>
          <a:off x="611560" y="1110754"/>
          <a:ext cx="7313240" cy="5205235"/>
        </p:xfrm>
        <a:graphic>
          <a:graphicData uri="http://schemas.openxmlformats.org/drawingml/2006/table">
            <a:tbl>
              <a:tblPr firstRow="1" firstCol="1" bandRow="1">
                <a:tableStyleId>{5C22544A-7EE6-4342-B048-85BDC9FD1C3A}</a:tableStyleId>
              </a:tblPr>
              <a:tblGrid>
                <a:gridCol w="565915">
                  <a:extLst>
                    <a:ext uri="{9D8B030D-6E8A-4147-A177-3AD203B41FA5}">
                      <a16:colId xmlns:a16="http://schemas.microsoft.com/office/drawing/2014/main" val="410406023"/>
                    </a:ext>
                  </a:extLst>
                </a:gridCol>
                <a:gridCol w="1009598">
                  <a:extLst>
                    <a:ext uri="{9D8B030D-6E8A-4147-A177-3AD203B41FA5}">
                      <a16:colId xmlns:a16="http://schemas.microsoft.com/office/drawing/2014/main" val="3160502241"/>
                    </a:ext>
                  </a:extLst>
                </a:gridCol>
                <a:gridCol w="1124687">
                  <a:extLst>
                    <a:ext uri="{9D8B030D-6E8A-4147-A177-3AD203B41FA5}">
                      <a16:colId xmlns:a16="http://schemas.microsoft.com/office/drawing/2014/main" val="3477786167"/>
                    </a:ext>
                  </a:extLst>
                </a:gridCol>
                <a:gridCol w="416697">
                  <a:extLst>
                    <a:ext uri="{9D8B030D-6E8A-4147-A177-3AD203B41FA5}">
                      <a16:colId xmlns:a16="http://schemas.microsoft.com/office/drawing/2014/main" val="2421807961"/>
                    </a:ext>
                  </a:extLst>
                </a:gridCol>
                <a:gridCol w="1001662">
                  <a:extLst>
                    <a:ext uri="{9D8B030D-6E8A-4147-A177-3AD203B41FA5}">
                      <a16:colId xmlns:a16="http://schemas.microsoft.com/office/drawing/2014/main" val="1604971857"/>
                    </a:ext>
                  </a:extLst>
                </a:gridCol>
                <a:gridCol w="1604087">
                  <a:extLst>
                    <a:ext uri="{9D8B030D-6E8A-4147-A177-3AD203B41FA5}">
                      <a16:colId xmlns:a16="http://schemas.microsoft.com/office/drawing/2014/main" val="2651307618"/>
                    </a:ext>
                  </a:extLst>
                </a:gridCol>
                <a:gridCol w="1590594">
                  <a:extLst>
                    <a:ext uri="{9D8B030D-6E8A-4147-A177-3AD203B41FA5}">
                      <a16:colId xmlns:a16="http://schemas.microsoft.com/office/drawing/2014/main" val="1866188001"/>
                    </a:ext>
                  </a:extLst>
                </a:gridCol>
              </a:tblGrid>
              <a:tr h="732163">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7289680"/>
                  </a:ext>
                </a:extLst>
              </a:tr>
              <a:tr h="478801">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 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of this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3189951"/>
                  </a:ext>
                </a:extLst>
              </a:tr>
              <a:tr h="478801">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quantity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Quantity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515900"/>
                  </a:ext>
                </a:extLst>
              </a:tr>
              <a:tr h="872701">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created_Date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Timestamp with time zone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Creating 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2022-02-07</a:t>
                      </a:r>
                      <a:endParaRPr lang="en-IN" sz="1100">
                        <a:effectLst/>
                      </a:endParaRPr>
                    </a:p>
                    <a:p>
                      <a:pPr algn="ctr">
                        <a:lnSpc>
                          <a:spcPct val="150000"/>
                        </a:lnSpc>
                        <a:spcAft>
                          <a:spcPts val="1000"/>
                        </a:spcAft>
                      </a:pPr>
                      <a:r>
                        <a:rPr lang="en-IN" sz="1000">
                          <a:effectLst/>
                        </a:rPr>
                        <a:t>16:15:35.346967+05:30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736946"/>
                  </a:ext>
                </a:extLst>
              </a:tr>
              <a:tr h="872701">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order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1832755"/>
                  </a:ext>
                </a:extLst>
              </a:tr>
              <a:tr h="732022">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Product_id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product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303816"/>
                  </a:ext>
                </a:extLst>
              </a:tr>
              <a:tr h="527321">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Customer_id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coustomer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8695700"/>
                  </a:ext>
                </a:extLst>
              </a:tr>
              <a:tr h="478801">
                <a:tc>
                  <a:txBody>
                    <a:bodyPr/>
                    <a:lstStyle/>
                    <a:p>
                      <a:pPr marL="90170"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Delivery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Shows the delivery 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In Progress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823768"/>
                  </a:ext>
                </a:extLst>
              </a:tr>
            </a:tbl>
          </a:graphicData>
        </a:graphic>
      </p:graphicFrame>
    </p:spTree>
    <p:extLst>
      <p:ext uri="{BB962C8B-B14F-4D97-AF65-F5344CB8AC3E}">
        <p14:creationId xmlns:p14="http://schemas.microsoft.com/office/powerpoint/2010/main" val="4065697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customer_shippingaddress</a:t>
            </a:r>
            <a:endParaRPr lang="en-IN" sz="1800" b="1" dirty="0">
              <a:effectLst/>
              <a:latin typeface="Times New Roman" panose="02020603050405020304" pitchFamily="18" charset="0"/>
              <a:ea typeface="Calibri" panose="020F0502020204030204" pitchFamily="34" charset="0"/>
            </a:endParaRPr>
          </a:p>
          <a:p>
            <a:endParaRPr lang="en-IN" dirty="0"/>
          </a:p>
        </p:txBody>
      </p:sp>
      <p:graphicFrame>
        <p:nvGraphicFramePr>
          <p:cNvPr id="4" name="Table 3">
            <a:extLst>
              <a:ext uri="{FF2B5EF4-FFF2-40B4-BE49-F238E27FC236}">
                <a16:creationId xmlns:a16="http://schemas.microsoft.com/office/drawing/2014/main" id="{35C47CEF-91EB-2CC4-FF66-6B0355C99E7E}"/>
              </a:ext>
            </a:extLst>
          </p:cNvPr>
          <p:cNvGraphicFramePr>
            <a:graphicFrameLocks noGrp="1"/>
          </p:cNvGraphicFramePr>
          <p:nvPr>
            <p:extLst>
              <p:ext uri="{D42A27DB-BD31-4B8C-83A1-F6EECF244321}">
                <p14:modId xmlns:p14="http://schemas.microsoft.com/office/powerpoint/2010/main" val="565010111"/>
              </p:ext>
            </p:extLst>
          </p:nvPr>
        </p:nvGraphicFramePr>
        <p:xfrm>
          <a:off x="683568" y="1110754"/>
          <a:ext cx="7241231" cy="5312000"/>
        </p:xfrm>
        <a:graphic>
          <a:graphicData uri="http://schemas.openxmlformats.org/drawingml/2006/table">
            <a:tbl>
              <a:tblPr firstRow="1" firstCol="1" bandRow="1">
                <a:tableStyleId>{5C22544A-7EE6-4342-B048-85BDC9FD1C3A}</a:tableStyleId>
              </a:tblPr>
              <a:tblGrid>
                <a:gridCol w="440764">
                  <a:extLst>
                    <a:ext uri="{9D8B030D-6E8A-4147-A177-3AD203B41FA5}">
                      <a16:colId xmlns:a16="http://schemas.microsoft.com/office/drawing/2014/main" val="406493703"/>
                    </a:ext>
                  </a:extLst>
                </a:gridCol>
                <a:gridCol w="1399151">
                  <a:extLst>
                    <a:ext uri="{9D8B030D-6E8A-4147-A177-3AD203B41FA5}">
                      <a16:colId xmlns:a16="http://schemas.microsoft.com/office/drawing/2014/main" val="1363437832"/>
                    </a:ext>
                  </a:extLst>
                </a:gridCol>
                <a:gridCol w="835254">
                  <a:extLst>
                    <a:ext uri="{9D8B030D-6E8A-4147-A177-3AD203B41FA5}">
                      <a16:colId xmlns:a16="http://schemas.microsoft.com/office/drawing/2014/main" val="364165782"/>
                    </a:ext>
                  </a:extLst>
                </a:gridCol>
                <a:gridCol w="445469">
                  <a:extLst>
                    <a:ext uri="{9D8B030D-6E8A-4147-A177-3AD203B41FA5}">
                      <a16:colId xmlns:a16="http://schemas.microsoft.com/office/drawing/2014/main" val="3847240155"/>
                    </a:ext>
                  </a:extLst>
                </a:gridCol>
                <a:gridCol w="984268">
                  <a:extLst>
                    <a:ext uri="{9D8B030D-6E8A-4147-A177-3AD203B41FA5}">
                      <a16:colId xmlns:a16="http://schemas.microsoft.com/office/drawing/2014/main" val="1732950782"/>
                    </a:ext>
                  </a:extLst>
                </a:gridCol>
                <a:gridCol w="1206219">
                  <a:extLst>
                    <a:ext uri="{9D8B030D-6E8A-4147-A177-3AD203B41FA5}">
                      <a16:colId xmlns:a16="http://schemas.microsoft.com/office/drawing/2014/main" val="1854219139"/>
                    </a:ext>
                  </a:extLst>
                </a:gridCol>
                <a:gridCol w="1930106">
                  <a:extLst>
                    <a:ext uri="{9D8B030D-6E8A-4147-A177-3AD203B41FA5}">
                      <a16:colId xmlns:a16="http://schemas.microsoft.com/office/drawing/2014/main" val="577696071"/>
                    </a:ext>
                  </a:extLst>
                </a:gridCol>
              </a:tblGrid>
              <a:tr h="362801">
                <a:tc>
                  <a:txBody>
                    <a:bodyPr/>
                    <a:lstStyle/>
                    <a:p>
                      <a:pPr algn="ctr">
                        <a:lnSpc>
                          <a:spcPct val="150000"/>
                        </a:lnSpc>
                        <a:spcAft>
                          <a:spcPts val="1000"/>
                        </a:spcAft>
                      </a:pPr>
                      <a:r>
                        <a:rPr lang="en-IN" sz="800">
                          <a:effectLst/>
                        </a:rPr>
                        <a:t>Sr. No</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Field Name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Datatype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Size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Constraint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Description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Example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329433213"/>
                  </a:ext>
                </a:extLst>
              </a:tr>
              <a:tr h="362801">
                <a:tc>
                  <a:txBody>
                    <a:bodyPr/>
                    <a:lstStyle/>
                    <a:p>
                      <a:pPr marL="90170" algn="ctr">
                        <a:lnSpc>
                          <a:spcPct val="150000"/>
                        </a:lnSpc>
                        <a:spcAft>
                          <a:spcPts val="1000"/>
                        </a:spcAft>
                      </a:pPr>
                      <a:r>
                        <a:rPr lang="en-IN" sz="800">
                          <a:effectLst/>
                        </a:rPr>
                        <a:t>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id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bigint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Primary Key,AI</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Unique id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27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2132547440"/>
                  </a:ext>
                </a:extLst>
              </a:tr>
              <a:tr h="362801">
                <a:tc>
                  <a:txBody>
                    <a:bodyPr/>
                    <a:lstStyle/>
                    <a:p>
                      <a:pPr marL="90170" algn="ctr">
                        <a:lnSpc>
                          <a:spcPct val="150000"/>
                        </a:lnSpc>
                        <a:spcAft>
                          <a:spcPts val="1000"/>
                        </a:spcAft>
                      </a:pPr>
                      <a:r>
                        <a:rPr lang="en-IN" sz="800">
                          <a:effectLst/>
                        </a:rPr>
                        <a:t>2</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email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Get user email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shreekoshti199@gmail.com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651863768"/>
                  </a:ext>
                </a:extLst>
              </a:tr>
              <a:tr h="362801">
                <a:tc>
                  <a:txBody>
                    <a:bodyPr/>
                    <a:lstStyle/>
                    <a:p>
                      <a:pPr marL="90170" algn="ctr">
                        <a:lnSpc>
                          <a:spcPct val="150000"/>
                        </a:lnSpc>
                        <a:spcAft>
                          <a:spcPts val="1000"/>
                        </a:spcAft>
                      </a:pPr>
                      <a:r>
                        <a:rPr lang="en-IN" sz="800">
                          <a:effectLst/>
                        </a:rPr>
                        <a:t>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phone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bigint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User phone nuber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0987654321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561314318"/>
                  </a:ext>
                </a:extLst>
              </a:tr>
              <a:tr h="375991">
                <a:tc>
                  <a:txBody>
                    <a:bodyPr/>
                    <a:lstStyle/>
                    <a:p>
                      <a:pPr marL="90170" algn="ctr">
                        <a:lnSpc>
                          <a:spcPct val="150000"/>
                        </a:lnSpc>
                        <a:spcAft>
                          <a:spcPts val="1000"/>
                        </a:spcAft>
                      </a:pPr>
                      <a:r>
                        <a:rPr lang="en-IN" sz="800">
                          <a:effectLst/>
                        </a:rPr>
                        <a:t>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Address1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15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Floor/ Buildling</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G-1, Dewang Building, Bhagyoday Society,</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292536949"/>
                  </a:ext>
                </a:extLst>
              </a:tr>
              <a:tr h="330061">
                <a:tc>
                  <a:txBody>
                    <a:bodyPr/>
                    <a:lstStyle/>
                    <a:p>
                      <a:pPr marL="90170" algn="ctr">
                        <a:lnSpc>
                          <a:spcPct val="150000"/>
                        </a:lnSpc>
                        <a:spcAft>
                          <a:spcPts val="1000"/>
                        </a:spcAft>
                      </a:pPr>
                      <a:r>
                        <a:rPr lang="en-IN" sz="800">
                          <a:effectLst/>
                        </a:rPr>
                        <a:t>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Address2</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25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Street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Daman Rd, Chala;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483178144"/>
                  </a:ext>
                </a:extLst>
              </a:tr>
              <a:tr h="330061">
                <a:tc>
                  <a:txBody>
                    <a:bodyPr/>
                    <a:lstStyle/>
                    <a:p>
                      <a:pPr marL="90170" algn="ctr">
                        <a:lnSpc>
                          <a:spcPct val="150000"/>
                        </a:lnSpc>
                        <a:spcAft>
                          <a:spcPts val="1000"/>
                        </a:spcAft>
                      </a:pPr>
                      <a:r>
                        <a:rPr lang="en-IN" sz="800">
                          <a:effectLst/>
                        </a:rPr>
                        <a:t>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landmark</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15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User landmark</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Hanis Landmark</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18934531"/>
                  </a:ext>
                </a:extLst>
              </a:tr>
              <a:tr h="330061">
                <a:tc>
                  <a:txBody>
                    <a:bodyPr/>
                    <a:lstStyle/>
                    <a:p>
                      <a:pPr marL="90170" algn="ctr">
                        <a:lnSpc>
                          <a:spcPct val="150000"/>
                        </a:lnSpc>
                        <a:spcAft>
                          <a:spcPts val="1000"/>
                        </a:spcAft>
                      </a:pPr>
                      <a:r>
                        <a:rPr lang="en-IN" sz="800">
                          <a:effectLst/>
                        </a:rPr>
                        <a:t>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city</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User landmark</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dirty="0">
                          <a:effectLst/>
                        </a:rPr>
                        <a:t>Pune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153110892"/>
                  </a:ext>
                </a:extLst>
              </a:tr>
              <a:tr h="330061">
                <a:tc>
                  <a:txBody>
                    <a:bodyPr/>
                    <a:lstStyle/>
                    <a:p>
                      <a:pPr marL="90170" algn="ctr">
                        <a:lnSpc>
                          <a:spcPct val="150000"/>
                        </a:lnSpc>
                        <a:spcAft>
                          <a:spcPts val="1000"/>
                        </a:spcAft>
                      </a:pPr>
                      <a:r>
                        <a:rPr lang="en-IN" sz="800">
                          <a:effectLst/>
                        </a:rPr>
                        <a:t>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state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15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tabLst>
                          <a:tab pos="235585" algn="l"/>
                        </a:tabLst>
                      </a:pPr>
                      <a:r>
                        <a:rPr lang="en-IN" sz="800">
                          <a:effectLst/>
                        </a:rPr>
                        <a:t>User state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Maharashtra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2352541971"/>
                  </a:ext>
                </a:extLst>
              </a:tr>
              <a:tr h="330061">
                <a:tc>
                  <a:txBody>
                    <a:bodyPr/>
                    <a:lstStyle/>
                    <a:p>
                      <a:pPr marL="90170" algn="ctr">
                        <a:lnSpc>
                          <a:spcPct val="150000"/>
                        </a:lnSpc>
                        <a:spcAft>
                          <a:spcPts val="1000"/>
                        </a:spcAft>
                      </a:pPr>
                      <a:r>
                        <a:rPr lang="en-IN" sz="800">
                          <a:effectLst/>
                        </a:rPr>
                        <a:t>9</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zipcode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tabLst>
                          <a:tab pos="235585" algn="l"/>
                        </a:tabLst>
                      </a:pPr>
                      <a:r>
                        <a:rPr lang="en-IN" sz="800">
                          <a:effectLst/>
                        </a:rPr>
                        <a:t>User zipcode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396191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1766690773"/>
                  </a:ext>
                </a:extLst>
              </a:tr>
              <a:tr h="362801">
                <a:tc>
                  <a:txBody>
                    <a:bodyPr/>
                    <a:lstStyle/>
                    <a:p>
                      <a:pPr marL="90170" algn="ctr">
                        <a:lnSpc>
                          <a:spcPct val="150000"/>
                        </a:lnSpc>
                        <a:spcAft>
                          <a:spcPts val="1000"/>
                        </a:spcAft>
                      </a:pPr>
                      <a:r>
                        <a:rPr lang="en-IN" sz="800">
                          <a:effectLst/>
                        </a:rPr>
                        <a:t>10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Shipping_method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varchar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tabLst>
                          <a:tab pos="235585" algn="l"/>
                        </a:tabLst>
                      </a:pPr>
                      <a:r>
                        <a:rPr lang="en-IN" sz="800">
                          <a:effectLst/>
                        </a:rPr>
                        <a:t>Get Shipping method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Standard Delivery</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977426450"/>
                  </a:ext>
                </a:extLst>
              </a:tr>
              <a:tr h="362801">
                <a:tc>
                  <a:txBody>
                    <a:bodyPr/>
                    <a:lstStyle/>
                    <a:p>
                      <a:pPr marL="90170" algn="ctr">
                        <a:lnSpc>
                          <a:spcPct val="150000"/>
                        </a:lnSpc>
                        <a:spcAft>
                          <a:spcPts val="1000"/>
                        </a:spcAft>
                      </a:pPr>
                      <a:r>
                        <a:rPr lang="en-IN" sz="800">
                          <a:effectLst/>
                        </a:rPr>
                        <a:t>11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Date_added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bigint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tabLst>
                          <a:tab pos="235585" algn="l"/>
                        </a:tabLst>
                      </a:pPr>
                      <a:r>
                        <a:rPr lang="en-IN" sz="800">
                          <a:effectLst/>
                        </a:rPr>
                        <a:t>Created date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2022-09-11 22:04:29.094151+05:30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157946209"/>
                  </a:ext>
                </a:extLst>
              </a:tr>
              <a:tr h="554449">
                <a:tc>
                  <a:txBody>
                    <a:bodyPr/>
                    <a:lstStyle/>
                    <a:p>
                      <a:pPr marL="90170" algn="ctr">
                        <a:lnSpc>
                          <a:spcPct val="150000"/>
                        </a:lnSpc>
                        <a:spcAft>
                          <a:spcPts val="1000"/>
                        </a:spcAft>
                      </a:pPr>
                      <a:r>
                        <a:rPr lang="en-IN" sz="800">
                          <a:effectLst/>
                        </a:rPr>
                        <a:t>12</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Customer_id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bigint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Not Null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tabLst>
                          <a:tab pos="235585" algn="l"/>
                        </a:tabLst>
                      </a:pPr>
                      <a:r>
                        <a:rPr lang="en-IN" sz="800">
                          <a:effectLst/>
                        </a:rPr>
                        <a:t>Foreign Key from customer table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9</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extLst>
                  <a:ext uri="{0D108BD9-81ED-4DB2-BD59-A6C34878D82A}">
                    <a16:rowId xmlns:a16="http://schemas.microsoft.com/office/drawing/2014/main" val="3136113228"/>
                  </a:ext>
                </a:extLst>
              </a:tr>
              <a:tr h="554449">
                <a:tc>
                  <a:txBody>
                    <a:bodyPr/>
                    <a:lstStyle/>
                    <a:p>
                      <a:pPr marL="90170" algn="ctr">
                        <a:lnSpc>
                          <a:spcPct val="150000"/>
                        </a:lnSpc>
                        <a:spcAft>
                          <a:spcPts val="1000"/>
                        </a:spcAft>
                      </a:pPr>
                      <a:r>
                        <a:rPr lang="en-IN" sz="800">
                          <a:effectLst/>
                        </a:rPr>
                        <a:t>13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800">
                          <a:effectLst/>
                        </a:rPr>
                        <a:t>Order_Id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2881" marR="52881"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tabLst>
                          <a:tab pos="235585" algn="l"/>
                        </a:tabLst>
                      </a:pPr>
                      <a:r>
                        <a:rPr lang="en-IN" sz="1000">
                          <a:effectLst/>
                          <a:latin typeface="Times New Roman" panose="02020603050405020304" pitchFamily="18" charset="0"/>
                          <a:ea typeface="Calibri" panose="020F0502020204030204" pitchFamily="34" charset="0"/>
                          <a:cs typeface="Times New Roman" panose="02020603050405020304" pitchFamily="18" charset="0"/>
                        </a:rPr>
                        <a:t>Foreign Key from Order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latin typeface="Times New Roman" panose="02020603050405020304" pitchFamily="18" charset="0"/>
                          <a:ea typeface="Calibri" panose="020F0502020204030204" pitchFamily="34" charset="0"/>
                          <a:cs typeface="Times New Roman" panose="02020603050405020304" pitchFamily="18" charset="0"/>
                        </a:rPr>
                        <a:t>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2358747"/>
                  </a:ext>
                </a:extLst>
              </a:tr>
            </a:tbl>
          </a:graphicData>
        </a:graphic>
      </p:graphicFrame>
    </p:spTree>
    <p:extLst>
      <p:ext uri="{BB962C8B-B14F-4D97-AF65-F5344CB8AC3E}">
        <p14:creationId xmlns:p14="http://schemas.microsoft.com/office/powerpoint/2010/main" val="1132877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accounts_deliverystatus</a:t>
            </a:r>
            <a:endParaRPr lang="en-IN" dirty="0"/>
          </a:p>
        </p:txBody>
      </p:sp>
      <p:graphicFrame>
        <p:nvGraphicFramePr>
          <p:cNvPr id="5" name="Table 4">
            <a:extLst>
              <a:ext uri="{FF2B5EF4-FFF2-40B4-BE49-F238E27FC236}">
                <a16:creationId xmlns:a16="http://schemas.microsoft.com/office/drawing/2014/main" id="{A974E793-6EC2-0D92-7E51-33D650A851A6}"/>
              </a:ext>
            </a:extLst>
          </p:cNvPr>
          <p:cNvGraphicFramePr>
            <a:graphicFrameLocks noGrp="1"/>
          </p:cNvGraphicFramePr>
          <p:nvPr>
            <p:extLst>
              <p:ext uri="{D42A27DB-BD31-4B8C-83A1-F6EECF244321}">
                <p14:modId xmlns:p14="http://schemas.microsoft.com/office/powerpoint/2010/main" val="639139515"/>
              </p:ext>
            </p:extLst>
          </p:nvPr>
        </p:nvGraphicFramePr>
        <p:xfrm>
          <a:off x="457200" y="1110754"/>
          <a:ext cx="7467600" cy="5054550"/>
        </p:xfrm>
        <a:graphic>
          <a:graphicData uri="http://schemas.openxmlformats.org/drawingml/2006/table">
            <a:tbl>
              <a:tblPr firstRow="1" firstCol="1" bandRow="1">
                <a:tableStyleId>{5C22544A-7EE6-4342-B048-85BDC9FD1C3A}</a:tableStyleId>
              </a:tblPr>
              <a:tblGrid>
                <a:gridCol w="416025">
                  <a:extLst>
                    <a:ext uri="{9D8B030D-6E8A-4147-A177-3AD203B41FA5}">
                      <a16:colId xmlns:a16="http://schemas.microsoft.com/office/drawing/2014/main" val="936570397"/>
                    </a:ext>
                  </a:extLst>
                </a:gridCol>
                <a:gridCol w="1178115">
                  <a:extLst>
                    <a:ext uri="{9D8B030D-6E8A-4147-A177-3AD203B41FA5}">
                      <a16:colId xmlns:a16="http://schemas.microsoft.com/office/drawing/2014/main" val="1847449004"/>
                    </a:ext>
                  </a:extLst>
                </a:gridCol>
                <a:gridCol w="1140160">
                  <a:extLst>
                    <a:ext uri="{9D8B030D-6E8A-4147-A177-3AD203B41FA5}">
                      <a16:colId xmlns:a16="http://schemas.microsoft.com/office/drawing/2014/main" val="3739025029"/>
                    </a:ext>
                  </a:extLst>
                </a:gridCol>
                <a:gridCol w="417513">
                  <a:extLst>
                    <a:ext uri="{9D8B030D-6E8A-4147-A177-3AD203B41FA5}">
                      <a16:colId xmlns:a16="http://schemas.microsoft.com/office/drawing/2014/main" val="3457343689"/>
                    </a:ext>
                  </a:extLst>
                </a:gridCol>
                <a:gridCol w="1032990">
                  <a:extLst>
                    <a:ext uri="{9D8B030D-6E8A-4147-A177-3AD203B41FA5}">
                      <a16:colId xmlns:a16="http://schemas.microsoft.com/office/drawing/2014/main" val="458120244"/>
                    </a:ext>
                  </a:extLst>
                </a:gridCol>
                <a:gridCol w="1480273">
                  <a:extLst>
                    <a:ext uri="{9D8B030D-6E8A-4147-A177-3AD203B41FA5}">
                      <a16:colId xmlns:a16="http://schemas.microsoft.com/office/drawing/2014/main" val="2149729652"/>
                    </a:ext>
                  </a:extLst>
                </a:gridCol>
                <a:gridCol w="1802524">
                  <a:extLst>
                    <a:ext uri="{9D8B030D-6E8A-4147-A177-3AD203B41FA5}">
                      <a16:colId xmlns:a16="http://schemas.microsoft.com/office/drawing/2014/main" val="2675086400"/>
                    </a:ext>
                  </a:extLst>
                </a:gridCol>
              </a:tblGrid>
              <a:tr h="601150">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6050856"/>
                  </a:ext>
                </a:extLst>
              </a:tr>
              <a:tr h="600974">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4609186"/>
                  </a:ext>
                </a:extLst>
              </a:tr>
              <a:tr h="600974">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Delivary_status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 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 shipped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7255186"/>
                  </a:ext>
                </a:extLst>
              </a:tr>
              <a:tr h="777548">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Customer_id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coustomer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14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0014878"/>
                  </a:ext>
                </a:extLst>
              </a:tr>
              <a:tr h="777548">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orders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7455505"/>
                  </a:ext>
                </a:extLst>
              </a:tr>
              <a:tr h="918808">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Shipping_id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shippingaddress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2952843"/>
                  </a:ext>
                </a:extLst>
              </a:tr>
              <a:tr h="777548">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Transation_id_id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endParaRPr>
                    </a:p>
                    <a:p>
                      <a:pPr algn="ctr">
                        <a:lnSpc>
                          <a:spcPct val="150000"/>
                        </a:lnSpc>
                        <a:spcAft>
                          <a:spcPts val="1000"/>
                        </a:spcAft>
                      </a:pPr>
                      <a:r>
                        <a:rPr lang="en-IN" sz="10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transations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13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762441"/>
                  </a:ext>
                </a:extLst>
              </a:tr>
            </a:tbl>
          </a:graphicData>
        </a:graphic>
      </p:graphicFrame>
    </p:spTree>
    <p:extLst>
      <p:ext uri="{BB962C8B-B14F-4D97-AF65-F5344CB8AC3E}">
        <p14:creationId xmlns:p14="http://schemas.microsoft.com/office/powerpoint/2010/main" val="3529037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customer_transaction</a:t>
            </a:r>
            <a:endParaRPr lang="en-IN" sz="1800" b="1" dirty="0">
              <a:effectLst/>
              <a:latin typeface="Times New Roman" panose="02020603050405020304" pitchFamily="18" charset="0"/>
              <a:ea typeface="Calibri" panose="020F0502020204030204" pitchFamily="34" charset="0"/>
            </a:endParaRPr>
          </a:p>
          <a:p>
            <a:endParaRPr lang="en-IN" dirty="0"/>
          </a:p>
        </p:txBody>
      </p:sp>
      <p:graphicFrame>
        <p:nvGraphicFramePr>
          <p:cNvPr id="4" name="Table 3">
            <a:extLst>
              <a:ext uri="{FF2B5EF4-FFF2-40B4-BE49-F238E27FC236}">
                <a16:creationId xmlns:a16="http://schemas.microsoft.com/office/drawing/2014/main" id="{4CEF439F-E5C7-AB60-2A88-D43677344DDE}"/>
              </a:ext>
            </a:extLst>
          </p:cNvPr>
          <p:cNvGraphicFramePr>
            <a:graphicFrameLocks noGrp="1"/>
          </p:cNvGraphicFramePr>
          <p:nvPr>
            <p:extLst>
              <p:ext uri="{D42A27DB-BD31-4B8C-83A1-F6EECF244321}">
                <p14:modId xmlns:p14="http://schemas.microsoft.com/office/powerpoint/2010/main" val="3072495194"/>
              </p:ext>
            </p:extLst>
          </p:nvPr>
        </p:nvGraphicFramePr>
        <p:xfrm>
          <a:off x="611560" y="1110755"/>
          <a:ext cx="7313241" cy="5427967"/>
        </p:xfrm>
        <a:graphic>
          <a:graphicData uri="http://schemas.openxmlformats.org/drawingml/2006/table">
            <a:tbl>
              <a:tblPr firstRow="1" firstCol="1" bandRow="1">
                <a:tableStyleId>{5C22544A-7EE6-4342-B048-85BDC9FD1C3A}</a:tableStyleId>
              </a:tblPr>
              <a:tblGrid>
                <a:gridCol w="447523">
                  <a:extLst>
                    <a:ext uri="{9D8B030D-6E8A-4147-A177-3AD203B41FA5}">
                      <a16:colId xmlns:a16="http://schemas.microsoft.com/office/drawing/2014/main" val="3398808173"/>
                    </a:ext>
                  </a:extLst>
                </a:gridCol>
                <a:gridCol w="1551677">
                  <a:extLst>
                    <a:ext uri="{9D8B030D-6E8A-4147-A177-3AD203B41FA5}">
                      <a16:colId xmlns:a16="http://schemas.microsoft.com/office/drawing/2014/main" val="3706235075"/>
                    </a:ext>
                  </a:extLst>
                </a:gridCol>
                <a:gridCol w="910888">
                  <a:extLst>
                    <a:ext uri="{9D8B030D-6E8A-4147-A177-3AD203B41FA5}">
                      <a16:colId xmlns:a16="http://schemas.microsoft.com/office/drawing/2014/main" val="3066005186"/>
                    </a:ext>
                  </a:extLst>
                </a:gridCol>
                <a:gridCol w="457028">
                  <a:extLst>
                    <a:ext uri="{9D8B030D-6E8A-4147-A177-3AD203B41FA5}">
                      <a16:colId xmlns:a16="http://schemas.microsoft.com/office/drawing/2014/main" val="3938713155"/>
                    </a:ext>
                  </a:extLst>
                </a:gridCol>
                <a:gridCol w="1105739">
                  <a:extLst>
                    <a:ext uri="{9D8B030D-6E8A-4147-A177-3AD203B41FA5}">
                      <a16:colId xmlns:a16="http://schemas.microsoft.com/office/drawing/2014/main" val="3513429163"/>
                    </a:ext>
                  </a:extLst>
                </a:gridCol>
                <a:gridCol w="1538212">
                  <a:extLst>
                    <a:ext uri="{9D8B030D-6E8A-4147-A177-3AD203B41FA5}">
                      <a16:colId xmlns:a16="http://schemas.microsoft.com/office/drawing/2014/main" val="2133706792"/>
                    </a:ext>
                  </a:extLst>
                </a:gridCol>
                <a:gridCol w="1302174">
                  <a:extLst>
                    <a:ext uri="{9D8B030D-6E8A-4147-A177-3AD203B41FA5}">
                      <a16:colId xmlns:a16="http://schemas.microsoft.com/office/drawing/2014/main" val="730114048"/>
                    </a:ext>
                  </a:extLst>
                </a:gridCol>
              </a:tblGrid>
              <a:tr h="491007">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930376"/>
                  </a:ext>
                </a:extLst>
              </a:tr>
              <a:tr h="490862">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5290969"/>
                  </a:ext>
                </a:extLst>
              </a:tr>
              <a:tr h="750463">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Made_on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timestamp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Admin response to the return request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2022-09-12 19:46:38.231652+05:30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3318370"/>
                  </a:ext>
                </a:extLst>
              </a:tr>
              <a:tr h="490862">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amount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integer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customer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5906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3297289"/>
                  </a:ext>
                </a:extLst>
              </a:tr>
              <a:tr h="750463">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Transaction_id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delivery status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PAY2ME20220912ODR28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9984147"/>
                  </a:ext>
                </a:extLst>
              </a:tr>
              <a:tr h="490862">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checksum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order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C4Cp3k1YrccsLwh5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0650437"/>
                  </a:ext>
                </a:extLst>
              </a:tr>
              <a:tr h="490862">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result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product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Success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6723126"/>
                  </a:ext>
                </a:extLst>
              </a:tr>
              <a:tr h="490862">
                <a:tc>
                  <a:txBody>
                    <a:bodyPr/>
                    <a:lstStyle/>
                    <a:p>
                      <a:pPr marL="90170"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Payer_and_receiver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shipping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Credit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8521443"/>
                  </a:ext>
                </a:extLst>
              </a:tr>
              <a:tr h="490862">
                <a:tc>
                  <a:txBody>
                    <a:bodyPr/>
                    <a:lstStyle/>
                    <a:p>
                      <a:pPr marL="90170" algn="ctr">
                        <a:lnSpc>
                          <a:spcPct val="150000"/>
                        </a:lnSpc>
                        <a:spcAft>
                          <a:spcPts val="1000"/>
                        </a:spcAft>
                      </a:pPr>
                      <a:r>
                        <a:rPr lang="en-IN" sz="10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Made_by_id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tabLst>
                          <a:tab pos="235585" algn="l"/>
                        </a:tabLst>
                      </a:pPr>
                      <a:r>
                        <a:rPr lang="en-IN" sz="1000">
                          <a:effectLst/>
                        </a:rPr>
                        <a:t>Foreign Key from Transaction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1509223"/>
                  </a:ext>
                </a:extLst>
              </a:tr>
              <a:tr h="490862">
                <a:tc>
                  <a:txBody>
                    <a:bodyPr/>
                    <a:lstStyle/>
                    <a:p>
                      <a:pPr marL="90170" algn="ctr">
                        <a:lnSpc>
                          <a:spcPct val="150000"/>
                        </a:lnSpc>
                        <a:spcAft>
                          <a:spcPts val="1000"/>
                        </a:spcAft>
                      </a:pPr>
                      <a:r>
                        <a:rPr lang="en-IN" sz="10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tabLst>
                          <a:tab pos="235585" algn="l"/>
                        </a:tabLst>
                      </a:pPr>
                      <a:r>
                        <a:rPr lang="en-IN" sz="1000">
                          <a:effectLst/>
                          <a:latin typeface="Times New Roman" panose="02020603050405020304" pitchFamily="18" charset="0"/>
                          <a:ea typeface="Calibri" panose="020F0502020204030204" pitchFamily="34" charset="0"/>
                          <a:cs typeface="Times New Roman" panose="02020603050405020304" pitchFamily="18" charset="0"/>
                        </a:rPr>
                        <a:t>Foreign Key from Order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latin typeface="Times New Roman" panose="02020603050405020304" pitchFamily="18" charset="0"/>
                          <a:ea typeface="Calibri" panose="020F0502020204030204" pitchFamily="34" charset="0"/>
                          <a:cs typeface="Times New Roman" panose="02020603050405020304" pitchFamily="18" charset="0"/>
                        </a:rPr>
                        <a:t>22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2894309"/>
                  </a:ext>
                </a:extLst>
              </a:tr>
            </a:tbl>
          </a:graphicData>
        </a:graphic>
      </p:graphicFrame>
    </p:spTree>
    <p:extLst>
      <p:ext uri="{BB962C8B-B14F-4D97-AF65-F5344CB8AC3E}">
        <p14:creationId xmlns:p14="http://schemas.microsoft.com/office/powerpoint/2010/main" val="689267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customer_returnorder_request</a:t>
            </a:r>
            <a:endParaRPr lang="en-IN" sz="1800" b="1" dirty="0">
              <a:effectLst/>
              <a:latin typeface="Times New Roman" panose="02020603050405020304" pitchFamily="18" charset="0"/>
              <a:ea typeface="Calibri" panose="020F0502020204030204" pitchFamily="34" charset="0"/>
            </a:endParaRPr>
          </a:p>
          <a:p>
            <a:endParaRPr lang="en-IN" dirty="0"/>
          </a:p>
        </p:txBody>
      </p:sp>
      <p:graphicFrame>
        <p:nvGraphicFramePr>
          <p:cNvPr id="4" name="Table 3">
            <a:extLst>
              <a:ext uri="{FF2B5EF4-FFF2-40B4-BE49-F238E27FC236}">
                <a16:creationId xmlns:a16="http://schemas.microsoft.com/office/drawing/2014/main" id="{D1F8277C-E183-2359-B9D7-0999834EB3D0}"/>
              </a:ext>
            </a:extLst>
          </p:cNvPr>
          <p:cNvGraphicFramePr>
            <a:graphicFrameLocks noGrp="1"/>
          </p:cNvGraphicFramePr>
          <p:nvPr>
            <p:extLst>
              <p:ext uri="{D42A27DB-BD31-4B8C-83A1-F6EECF244321}">
                <p14:modId xmlns:p14="http://schemas.microsoft.com/office/powerpoint/2010/main" val="330743460"/>
              </p:ext>
            </p:extLst>
          </p:nvPr>
        </p:nvGraphicFramePr>
        <p:xfrm>
          <a:off x="611560" y="1110754"/>
          <a:ext cx="7467599" cy="5097805"/>
        </p:xfrm>
        <a:graphic>
          <a:graphicData uri="http://schemas.openxmlformats.org/drawingml/2006/table">
            <a:tbl>
              <a:tblPr firstRow="1" firstCol="1" bandRow="1">
                <a:tableStyleId>{5C22544A-7EE6-4342-B048-85BDC9FD1C3A}</a:tableStyleId>
              </a:tblPr>
              <a:tblGrid>
                <a:gridCol w="456969">
                  <a:extLst>
                    <a:ext uri="{9D8B030D-6E8A-4147-A177-3AD203B41FA5}">
                      <a16:colId xmlns:a16="http://schemas.microsoft.com/office/drawing/2014/main" val="3622772535"/>
                    </a:ext>
                  </a:extLst>
                </a:gridCol>
                <a:gridCol w="1584429">
                  <a:extLst>
                    <a:ext uri="{9D8B030D-6E8A-4147-A177-3AD203B41FA5}">
                      <a16:colId xmlns:a16="http://schemas.microsoft.com/office/drawing/2014/main" val="1778131024"/>
                    </a:ext>
                  </a:extLst>
                </a:gridCol>
                <a:gridCol w="930114">
                  <a:extLst>
                    <a:ext uri="{9D8B030D-6E8A-4147-A177-3AD203B41FA5}">
                      <a16:colId xmlns:a16="http://schemas.microsoft.com/office/drawing/2014/main" val="498993920"/>
                    </a:ext>
                  </a:extLst>
                </a:gridCol>
                <a:gridCol w="466674">
                  <a:extLst>
                    <a:ext uri="{9D8B030D-6E8A-4147-A177-3AD203B41FA5}">
                      <a16:colId xmlns:a16="http://schemas.microsoft.com/office/drawing/2014/main" val="2050757087"/>
                    </a:ext>
                  </a:extLst>
                </a:gridCol>
                <a:gridCol w="1129077">
                  <a:extLst>
                    <a:ext uri="{9D8B030D-6E8A-4147-A177-3AD203B41FA5}">
                      <a16:colId xmlns:a16="http://schemas.microsoft.com/office/drawing/2014/main" val="476377604"/>
                    </a:ext>
                  </a:extLst>
                </a:gridCol>
                <a:gridCol w="1570678">
                  <a:extLst>
                    <a:ext uri="{9D8B030D-6E8A-4147-A177-3AD203B41FA5}">
                      <a16:colId xmlns:a16="http://schemas.microsoft.com/office/drawing/2014/main" val="39715393"/>
                    </a:ext>
                  </a:extLst>
                </a:gridCol>
                <a:gridCol w="1329658">
                  <a:extLst>
                    <a:ext uri="{9D8B030D-6E8A-4147-A177-3AD203B41FA5}">
                      <a16:colId xmlns:a16="http://schemas.microsoft.com/office/drawing/2014/main" val="327961899"/>
                    </a:ext>
                  </a:extLst>
                </a:gridCol>
              </a:tblGrid>
              <a:tr h="535126">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5735507"/>
                  </a:ext>
                </a:extLst>
              </a:tr>
              <a:tr h="534969">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4880171"/>
                  </a:ext>
                </a:extLst>
              </a:tr>
              <a:tr h="534969">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response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Admin response to the return request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Accepted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2324315"/>
                  </a:ext>
                </a:extLst>
              </a:tr>
              <a:tr h="534969">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Customer_Id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customer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1234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0671991"/>
                  </a:ext>
                </a:extLst>
              </a:tr>
              <a:tr h="817896">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Delivery_status_Id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delivery status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9876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7058179"/>
                  </a:ext>
                </a:extLst>
              </a:tr>
              <a:tr h="534969">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Order_Id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order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45677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5672491"/>
                  </a:ext>
                </a:extLst>
              </a:tr>
              <a:tr h="534969">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Product_Id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product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9666042"/>
                  </a:ext>
                </a:extLst>
              </a:tr>
              <a:tr h="534969">
                <a:tc>
                  <a:txBody>
                    <a:bodyPr/>
                    <a:lstStyle/>
                    <a:p>
                      <a:pPr marL="90170" algn="ctr">
                        <a:lnSpc>
                          <a:spcPct val="150000"/>
                        </a:lnSpc>
                        <a:spcAft>
                          <a:spcPts val="1000"/>
                        </a:spcAft>
                      </a:pPr>
                      <a:r>
                        <a:rPr lang="en-IN" sz="10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Shipping_address_Id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 from shipping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standard method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804667"/>
                  </a:ext>
                </a:extLst>
              </a:tr>
              <a:tr h="534969">
                <a:tc>
                  <a:txBody>
                    <a:bodyPr/>
                    <a:lstStyle/>
                    <a:p>
                      <a:pPr marL="90170" algn="ctr">
                        <a:lnSpc>
                          <a:spcPct val="150000"/>
                        </a:lnSpc>
                        <a:spcAft>
                          <a:spcPts val="1000"/>
                        </a:spcAft>
                      </a:pPr>
                      <a:r>
                        <a:rPr lang="en-IN" sz="10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Transaction_id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Foreign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tabLst>
                          <a:tab pos="235585" algn="l"/>
                        </a:tabLst>
                      </a:pPr>
                      <a:r>
                        <a:rPr lang="en-IN" sz="1000">
                          <a:effectLst/>
                        </a:rPr>
                        <a:t>Foreign Key from Transaction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PAY2ME2002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774198"/>
                  </a:ext>
                </a:extLst>
              </a:tr>
            </a:tbl>
          </a:graphicData>
        </a:graphic>
      </p:graphicFrame>
    </p:spTree>
    <p:extLst>
      <p:ext uri="{BB962C8B-B14F-4D97-AF65-F5344CB8AC3E}">
        <p14:creationId xmlns:p14="http://schemas.microsoft.com/office/powerpoint/2010/main" val="163307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Webpages_homeslider</a:t>
            </a:r>
            <a:endParaRPr lang="en-IN" dirty="0"/>
          </a:p>
        </p:txBody>
      </p:sp>
      <p:graphicFrame>
        <p:nvGraphicFramePr>
          <p:cNvPr id="5" name="Table 4">
            <a:extLst>
              <a:ext uri="{FF2B5EF4-FFF2-40B4-BE49-F238E27FC236}">
                <a16:creationId xmlns:a16="http://schemas.microsoft.com/office/drawing/2014/main" id="{55CEA1B4-A441-29A7-FC6A-0FEA30BA10CA}"/>
              </a:ext>
            </a:extLst>
          </p:cNvPr>
          <p:cNvGraphicFramePr>
            <a:graphicFrameLocks noGrp="1"/>
          </p:cNvGraphicFramePr>
          <p:nvPr>
            <p:extLst>
              <p:ext uri="{D42A27DB-BD31-4B8C-83A1-F6EECF244321}">
                <p14:modId xmlns:p14="http://schemas.microsoft.com/office/powerpoint/2010/main" val="1952638893"/>
              </p:ext>
            </p:extLst>
          </p:nvPr>
        </p:nvGraphicFramePr>
        <p:xfrm>
          <a:off x="457200" y="1110754"/>
          <a:ext cx="7467599" cy="4650268"/>
        </p:xfrm>
        <a:graphic>
          <a:graphicData uri="http://schemas.openxmlformats.org/drawingml/2006/table">
            <a:tbl>
              <a:tblPr firstRow="1" firstCol="1" bandRow="1">
                <a:tableStyleId>{5C22544A-7EE6-4342-B048-85BDC9FD1C3A}</a:tableStyleId>
              </a:tblPr>
              <a:tblGrid>
                <a:gridCol w="643921">
                  <a:extLst>
                    <a:ext uri="{9D8B030D-6E8A-4147-A177-3AD203B41FA5}">
                      <a16:colId xmlns:a16="http://schemas.microsoft.com/office/drawing/2014/main" val="381778677"/>
                    </a:ext>
                  </a:extLst>
                </a:gridCol>
                <a:gridCol w="1087354">
                  <a:extLst>
                    <a:ext uri="{9D8B030D-6E8A-4147-A177-3AD203B41FA5}">
                      <a16:colId xmlns:a16="http://schemas.microsoft.com/office/drawing/2014/main" val="2313423457"/>
                    </a:ext>
                  </a:extLst>
                </a:gridCol>
                <a:gridCol w="1092857">
                  <a:extLst>
                    <a:ext uri="{9D8B030D-6E8A-4147-A177-3AD203B41FA5}">
                      <a16:colId xmlns:a16="http://schemas.microsoft.com/office/drawing/2014/main" val="3838401859"/>
                    </a:ext>
                  </a:extLst>
                </a:gridCol>
                <a:gridCol w="599106">
                  <a:extLst>
                    <a:ext uri="{9D8B030D-6E8A-4147-A177-3AD203B41FA5}">
                      <a16:colId xmlns:a16="http://schemas.microsoft.com/office/drawing/2014/main" val="742362776"/>
                    </a:ext>
                  </a:extLst>
                </a:gridCol>
                <a:gridCol w="1139246">
                  <a:extLst>
                    <a:ext uri="{9D8B030D-6E8A-4147-A177-3AD203B41FA5}">
                      <a16:colId xmlns:a16="http://schemas.microsoft.com/office/drawing/2014/main" val="1704101690"/>
                    </a:ext>
                  </a:extLst>
                </a:gridCol>
                <a:gridCol w="1328727">
                  <a:extLst>
                    <a:ext uri="{9D8B030D-6E8A-4147-A177-3AD203B41FA5}">
                      <a16:colId xmlns:a16="http://schemas.microsoft.com/office/drawing/2014/main" val="3023639265"/>
                    </a:ext>
                  </a:extLst>
                </a:gridCol>
                <a:gridCol w="1576388">
                  <a:extLst>
                    <a:ext uri="{9D8B030D-6E8A-4147-A177-3AD203B41FA5}">
                      <a16:colId xmlns:a16="http://schemas.microsoft.com/office/drawing/2014/main" val="2520996387"/>
                    </a:ext>
                  </a:extLst>
                </a:gridCol>
              </a:tblGrid>
              <a:tr h="442181">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5097780"/>
                  </a:ext>
                </a:extLst>
              </a:tr>
              <a:tr h="442051">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 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of this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40684"/>
                  </a:ext>
                </a:extLst>
              </a:tr>
              <a:tr h="442051">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Name of the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Vladimir Punit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3589840"/>
                  </a:ext>
                </a:extLst>
              </a:tr>
              <a:tr h="675838">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Email Id of the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xyz@example.com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404715"/>
                  </a:ext>
                </a:extLst>
              </a:tr>
              <a:tr h="442051">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Btn_text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Subject of the Query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About stock of Forge Morage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2569822"/>
                  </a:ext>
                </a:extLst>
              </a:tr>
              <a:tr h="1530258">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Query Content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 wanted to buy the machinery but the product is not in stock can you please let me know when it is available.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9887286"/>
                  </a:ext>
                </a:extLst>
              </a:tr>
              <a:tr h="675838">
                <a:tc>
                  <a:txBody>
                    <a:bodyPr/>
                    <a:lstStyle/>
                    <a:p>
                      <a:pPr marL="90170" algn="ctr">
                        <a:lnSpc>
                          <a:spcPct val="150000"/>
                        </a:lnSpc>
                        <a:spcAft>
                          <a:spcPts val="1000"/>
                        </a:spcAft>
                      </a:pPr>
                      <a:r>
                        <a:rPr lang="en-IN" sz="10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Created_date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timestamp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Entry created 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2022-09-12 19:46:38.231652+05:30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4183946"/>
                  </a:ext>
                </a:extLst>
              </a:tr>
            </a:tbl>
          </a:graphicData>
        </a:graphic>
      </p:graphicFrame>
    </p:spTree>
    <p:extLst>
      <p:ext uri="{BB962C8B-B14F-4D97-AF65-F5344CB8AC3E}">
        <p14:creationId xmlns:p14="http://schemas.microsoft.com/office/powerpoint/2010/main" val="378251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r>
              <a:rPr lang="en-IN" sz="1800" b="1" dirty="0" err="1">
                <a:effectLst/>
                <a:latin typeface="Times New Roman" panose="02020603050405020304" pitchFamily="18" charset="0"/>
                <a:ea typeface="Calibri" panose="020F0502020204030204" pitchFamily="34" charset="0"/>
              </a:rPr>
              <a:t>Webpages_our_team</a:t>
            </a:r>
            <a:r>
              <a:rPr lang="en-IN" sz="1800" b="1" dirty="0">
                <a:effectLst/>
                <a:latin typeface="Times New Roman" panose="02020603050405020304" pitchFamily="18" charset="0"/>
                <a:ea typeface="Calibri" panose="020F0502020204030204" pitchFamily="34" charset="0"/>
              </a:rPr>
              <a:t> Table</a:t>
            </a:r>
            <a:r>
              <a:rPr lang="en-IN" sz="1800" dirty="0">
                <a:effectLst/>
                <a:latin typeface="Times New Roman" panose="02020603050405020304" pitchFamily="18" charset="0"/>
                <a:ea typeface="Calibri" panose="020F0502020204030204" pitchFamily="34" charset="0"/>
              </a:rPr>
              <a:t>	</a:t>
            </a:r>
          </a:p>
          <a:p>
            <a:endParaRPr lang="en-IN" dirty="0"/>
          </a:p>
        </p:txBody>
      </p:sp>
      <p:graphicFrame>
        <p:nvGraphicFramePr>
          <p:cNvPr id="4" name="Table 3">
            <a:extLst>
              <a:ext uri="{FF2B5EF4-FFF2-40B4-BE49-F238E27FC236}">
                <a16:creationId xmlns:a16="http://schemas.microsoft.com/office/drawing/2014/main" id="{32F2AAAA-0B6C-BF9D-3450-4492361101C9}"/>
              </a:ext>
            </a:extLst>
          </p:cNvPr>
          <p:cNvGraphicFramePr>
            <a:graphicFrameLocks noGrp="1"/>
          </p:cNvGraphicFramePr>
          <p:nvPr>
            <p:extLst>
              <p:ext uri="{D42A27DB-BD31-4B8C-83A1-F6EECF244321}">
                <p14:modId xmlns:p14="http://schemas.microsoft.com/office/powerpoint/2010/main" val="1056883969"/>
              </p:ext>
            </p:extLst>
          </p:nvPr>
        </p:nvGraphicFramePr>
        <p:xfrm>
          <a:off x="611560" y="1110754"/>
          <a:ext cx="7416824" cy="5054550"/>
        </p:xfrm>
        <a:graphic>
          <a:graphicData uri="http://schemas.openxmlformats.org/drawingml/2006/table">
            <a:tbl>
              <a:tblPr firstRow="1" firstCol="1" bandRow="1">
                <a:tableStyleId>{5C22544A-7EE6-4342-B048-85BDC9FD1C3A}</a:tableStyleId>
              </a:tblPr>
              <a:tblGrid>
                <a:gridCol w="714037">
                  <a:extLst>
                    <a:ext uri="{9D8B030D-6E8A-4147-A177-3AD203B41FA5}">
                      <a16:colId xmlns:a16="http://schemas.microsoft.com/office/drawing/2014/main" val="3170541739"/>
                    </a:ext>
                  </a:extLst>
                </a:gridCol>
                <a:gridCol w="995661">
                  <a:extLst>
                    <a:ext uri="{9D8B030D-6E8A-4147-A177-3AD203B41FA5}">
                      <a16:colId xmlns:a16="http://schemas.microsoft.com/office/drawing/2014/main" val="1687740574"/>
                    </a:ext>
                  </a:extLst>
                </a:gridCol>
                <a:gridCol w="1113928">
                  <a:extLst>
                    <a:ext uri="{9D8B030D-6E8A-4147-A177-3AD203B41FA5}">
                      <a16:colId xmlns:a16="http://schemas.microsoft.com/office/drawing/2014/main" val="37875096"/>
                    </a:ext>
                  </a:extLst>
                </a:gridCol>
                <a:gridCol w="602423">
                  <a:extLst>
                    <a:ext uri="{9D8B030D-6E8A-4147-A177-3AD203B41FA5}">
                      <a16:colId xmlns:a16="http://schemas.microsoft.com/office/drawing/2014/main" val="2236539034"/>
                    </a:ext>
                  </a:extLst>
                </a:gridCol>
                <a:gridCol w="943180">
                  <a:extLst>
                    <a:ext uri="{9D8B030D-6E8A-4147-A177-3AD203B41FA5}">
                      <a16:colId xmlns:a16="http://schemas.microsoft.com/office/drawing/2014/main" val="586300142"/>
                    </a:ext>
                  </a:extLst>
                </a:gridCol>
                <a:gridCol w="1601041">
                  <a:extLst>
                    <a:ext uri="{9D8B030D-6E8A-4147-A177-3AD203B41FA5}">
                      <a16:colId xmlns:a16="http://schemas.microsoft.com/office/drawing/2014/main" val="4269199960"/>
                    </a:ext>
                  </a:extLst>
                </a:gridCol>
                <a:gridCol w="1446554">
                  <a:extLst>
                    <a:ext uri="{9D8B030D-6E8A-4147-A177-3AD203B41FA5}">
                      <a16:colId xmlns:a16="http://schemas.microsoft.com/office/drawing/2014/main" val="1160220519"/>
                    </a:ext>
                  </a:extLst>
                </a:gridCol>
              </a:tblGrid>
              <a:tr h="505455">
                <a:tc>
                  <a:txBody>
                    <a:bodyPr/>
                    <a:lstStyle/>
                    <a:p>
                      <a:pPr algn="ctr">
                        <a:lnSpc>
                          <a:spcPct val="115000"/>
                        </a:lnSpc>
                        <a:spcAft>
                          <a:spcPts val="1000"/>
                        </a:spcAft>
                      </a:pPr>
                      <a:r>
                        <a:rPr lang="en-IN" sz="11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1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2640878"/>
                  </a:ext>
                </a:extLst>
              </a:tr>
              <a:tr h="505455">
                <a:tc>
                  <a:txBody>
                    <a:bodyPr/>
                    <a:lstStyle/>
                    <a:p>
                      <a:pPr marL="90170" algn="ctr">
                        <a:lnSpc>
                          <a:spcPct val="115000"/>
                        </a:lnSpc>
                        <a:spcAft>
                          <a:spcPts val="1000"/>
                        </a:spcAft>
                      </a:pPr>
                      <a:r>
                        <a:rPr lang="en-IN" sz="9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Unique id of this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3642985"/>
                  </a:ext>
                </a:extLst>
              </a:tr>
              <a:tr h="505455">
                <a:tc>
                  <a:txBody>
                    <a:bodyPr/>
                    <a:lstStyle/>
                    <a:p>
                      <a:pPr marL="90170" algn="ctr">
                        <a:lnSpc>
                          <a:spcPct val="115000"/>
                        </a:lnSpc>
                        <a:spcAft>
                          <a:spcPts val="1000"/>
                        </a:spcAft>
                      </a:pPr>
                      <a:r>
                        <a:rPr lang="en-IN" sz="9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First_name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First name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ABC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5111326"/>
                  </a:ext>
                </a:extLst>
              </a:tr>
              <a:tr h="505455">
                <a:tc>
                  <a:txBody>
                    <a:bodyPr/>
                    <a:lstStyle/>
                    <a:p>
                      <a:pPr marL="90170" algn="ctr">
                        <a:lnSpc>
                          <a:spcPct val="115000"/>
                        </a:lnSpc>
                        <a:spcAft>
                          <a:spcPts val="1000"/>
                        </a:spcAft>
                      </a:pPr>
                      <a:r>
                        <a:rPr lang="en-IN" sz="9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Last_name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Last name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XYZ</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670488"/>
                  </a:ext>
                </a:extLst>
              </a:tr>
              <a:tr h="505455">
                <a:tc>
                  <a:txBody>
                    <a:bodyPr/>
                    <a:lstStyle/>
                    <a:p>
                      <a:pPr marL="90170" algn="ctr">
                        <a:lnSpc>
                          <a:spcPct val="115000"/>
                        </a:lnSpc>
                        <a:spcAft>
                          <a:spcPts val="1000"/>
                        </a:spcAft>
                      </a:pPr>
                      <a:r>
                        <a:rPr lang="en-IN" sz="9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desc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4854147"/>
                  </a:ext>
                </a:extLst>
              </a:tr>
              <a:tr h="505455">
                <a:tc>
                  <a:txBody>
                    <a:bodyPr/>
                    <a:lstStyle/>
                    <a:p>
                      <a:pPr marL="90170" algn="ctr">
                        <a:lnSpc>
                          <a:spcPct val="115000"/>
                        </a:lnSpc>
                        <a:spcAft>
                          <a:spcPts val="1000"/>
                        </a:spcAft>
                      </a:pPr>
                      <a:r>
                        <a:rPr lang="en-IN" sz="9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Designation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Designation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Admin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84271"/>
                  </a:ext>
                </a:extLst>
              </a:tr>
              <a:tr h="505455">
                <a:tc>
                  <a:txBody>
                    <a:bodyPr/>
                    <a:lstStyle/>
                    <a:p>
                      <a:pPr marL="90170" algn="ctr">
                        <a:lnSpc>
                          <a:spcPct val="115000"/>
                        </a:lnSpc>
                        <a:spcAft>
                          <a:spcPts val="10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Twitter_link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Hyper link of twitter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https://twitter.com/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8170325"/>
                  </a:ext>
                </a:extLst>
              </a:tr>
              <a:tr h="505455">
                <a:tc>
                  <a:txBody>
                    <a:bodyPr/>
                    <a:lstStyle/>
                    <a:p>
                      <a:pPr marL="90170" algn="ctr">
                        <a:lnSpc>
                          <a:spcPct val="115000"/>
                        </a:lnSpc>
                        <a:spcAft>
                          <a:spcPts val="10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Fb_link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Hyper link of Facebook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https://facebook.com/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9886418"/>
                  </a:ext>
                </a:extLst>
              </a:tr>
              <a:tr h="505455">
                <a:tc>
                  <a:txBody>
                    <a:bodyPr/>
                    <a:lstStyle/>
                    <a:p>
                      <a:pPr marL="90170" algn="ctr">
                        <a:lnSpc>
                          <a:spcPct val="115000"/>
                        </a:lnSpc>
                        <a:spcAft>
                          <a:spcPts val="1000"/>
                        </a:spcAft>
                      </a:pPr>
                      <a:r>
                        <a:rPr lang="en-IN" sz="9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LinkedIn_link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Hyper link of LinkedIn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https://linkedin.com/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0779072"/>
                  </a:ext>
                </a:extLst>
              </a:tr>
              <a:tr h="505455">
                <a:tc>
                  <a:txBody>
                    <a:bodyPr/>
                    <a:lstStyle/>
                    <a:p>
                      <a:pPr marL="90170" algn="ctr">
                        <a:lnSpc>
                          <a:spcPct val="115000"/>
                        </a:lnSpc>
                        <a:spcAft>
                          <a:spcPts val="1000"/>
                        </a:spcAft>
                      </a:pPr>
                      <a:r>
                        <a:rPr lang="en-IN" sz="9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photo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a:effectLst/>
                        </a:rPr>
                        <a:t>Path of the photo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900" dirty="0">
                          <a:effectLst/>
                        </a:rPr>
                        <a:t>Image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2867809"/>
                  </a:ext>
                </a:extLst>
              </a:tr>
            </a:tbl>
          </a:graphicData>
        </a:graphic>
      </p:graphicFrame>
    </p:spTree>
    <p:extLst>
      <p:ext uri="{BB962C8B-B14F-4D97-AF65-F5344CB8AC3E}">
        <p14:creationId xmlns:p14="http://schemas.microsoft.com/office/powerpoint/2010/main" val="208614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4082"/>
          </a:xfrm>
        </p:spPr>
        <p:txBody>
          <a:bodyPr/>
          <a:lstStyle/>
          <a:p>
            <a:r>
              <a:rPr lang="en-IN" dirty="0"/>
              <a:t>Tools and Technology Used</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11">
            <a:extLst>
              <a:ext uri="{FF2B5EF4-FFF2-40B4-BE49-F238E27FC236}">
                <a16:creationId xmlns:a16="http://schemas.microsoft.com/office/drawing/2014/main" id="{6BCF2D4B-1234-58D2-6379-A178BC90FAD8}"/>
              </a:ext>
            </a:extLst>
          </p:cNvPr>
          <p:cNvGraphicFramePr>
            <a:graphicFrameLocks noGrp="1"/>
          </p:cNvGraphicFramePr>
          <p:nvPr>
            <p:ph sz="quarter" idx="1"/>
            <p:extLst>
              <p:ext uri="{D42A27DB-BD31-4B8C-83A1-F6EECF244321}">
                <p14:modId xmlns:p14="http://schemas.microsoft.com/office/powerpoint/2010/main" val="4094147026"/>
              </p:ext>
            </p:extLst>
          </p:nvPr>
        </p:nvGraphicFramePr>
        <p:xfrm>
          <a:off x="457200" y="1600200"/>
          <a:ext cx="3657600" cy="45720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307044232"/>
                    </a:ext>
                  </a:extLst>
                </a:gridCol>
                <a:gridCol w="1828800">
                  <a:extLst>
                    <a:ext uri="{9D8B030D-6E8A-4147-A177-3AD203B41FA5}">
                      <a16:colId xmlns:a16="http://schemas.microsoft.com/office/drawing/2014/main" val="776568514"/>
                    </a:ext>
                  </a:extLst>
                </a:gridCol>
              </a:tblGrid>
              <a:tr h="914400">
                <a:tc>
                  <a:txBody>
                    <a:bodyPr/>
                    <a:lstStyle/>
                    <a:p>
                      <a:pPr algn="ctr"/>
                      <a:r>
                        <a:rPr kumimoji="0" lang="en-US" sz="1800" b="1" kern="1200" dirty="0">
                          <a:solidFill>
                            <a:schemeClr val="lt1"/>
                          </a:solidFill>
                          <a:effectLst/>
                        </a:rPr>
                        <a:t>Hardware Components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b="1" kern="1200" dirty="0">
                          <a:solidFill>
                            <a:schemeClr val="lt1"/>
                          </a:solidFill>
                          <a:effectLst/>
                        </a:rPr>
                        <a:t>Specification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5584563"/>
                  </a:ext>
                </a:extLst>
              </a:tr>
              <a:tr h="914400">
                <a:tc>
                  <a:txBody>
                    <a:bodyPr/>
                    <a:lstStyle/>
                    <a:p>
                      <a:pPr algn="ctr"/>
                      <a:r>
                        <a:rPr kumimoji="0" lang="en-US" sz="1800" kern="1200" dirty="0">
                          <a:solidFill>
                            <a:schemeClr val="dk1"/>
                          </a:solidFill>
                          <a:effectLst/>
                        </a:rPr>
                        <a:t>Processor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Intel or Ryzen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9825458"/>
                  </a:ext>
                </a:extLst>
              </a:tr>
              <a:tr h="914400">
                <a:tc>
                  <a:txBody>
                    <a:bodyPr/>
                    <a:lstStyle/>
                    <a:p>
                      <a:pPr algn="ctr"/>
                      <a:r>
                        <a:rPr kumimoji="0" lang="en-US" sz="1800" kern="1200" dirty="0">
                          <a:solidFill>
                            <a:schemeClr val="dk1"/>
                          </a:solidFill>
                          <a:effectLst/>
                        </a:rPr>
                        <a:t>RAM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4GB/8GB</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4603650"/>
                  </a:ext>
                </a:extLst>
              </a:tr>
              <a:tr h="914400">
                <a:tc>
                  <a:txBody>
                    <a:bodyPr/>
                    <a:lstStyle/>
                    <a:p>
                      <a:pPr algn="ctr"/>
                      <a:r>
                        <a:rPr kumimoji="0" lang="en-US" sz="1800" kern="1200" dirty="0">
                          <a:solidFill>
                            <a:schemeClr val="dk1"/>
                          </a:solidFill>
                          <a:effectLst/>
                        </a:rPr>
                        <a:t>Hard disk</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512GB or above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17702"/>
                  </a:ext>
                </a:extLst>
              </a:tr>
              <a:tr h="914400">
                <a:tc>
                  <a:txBody>
                    <a:bodyPr/>
                    <a:lstStyle/>
                    <a:p>
                      <a:pPr algn="ctr"/>
                      <a:r>
                        <a:rPr kumimoji="0" lang="en-US" sz="1800" kern="1200" dirty="0">
                          <a:solidFill>
                            <a:schemeClr val="dk1"/>
                          </a:solidFill>
                          <a:effectLst/>
                        </a:rPr>
                        <a:t>Device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Keyboard, Mouse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2735452"/>
                  </a:ext>
                </a:extLst>
              </a:tr>
            </a:tbl>
          </a:graphicData>
        </a:graphic>
      </p:graphicFrame>
      <p:graphicFrame>
        <p:nvGraphicFramePr>
          <p:cNvPr id="10" name="Table 11">
            <a:extLst>
              <a:ext uri="{FF2B5EF4-FFF2-40B4-BE49-F238E27FC236}">
                <a16:creationId xmlns:a16="http://schemas.microsoft.com/office/drawing/2014/main" id="{50B8D85A-D5B7-A0F0-FE57-8ADBA1F6E8C6}"/>
              </a:ext>
            </a:extLst>
          </p:cNvPr>
          <p:cNvGraphicFramePr>
            <a:graphicFrameLocks/>
          </p:cNvGraphicFramePr>
          <p:nvPr>
            <p:extLst>
              <p:ext uri="{D42A27DB-BD31-4B8C-83A1-F6EECF244321}">
                <p14:modId xmlns:p14="http://schemas.microsoft.com/office/powerpoint/2010/main" val="2106204949"/>
              </p:ext>
            </p:extLst>
          </p:nvPr>
        </p:nvGraphicFramePr>
        <p:xfrm>
          <a:off x="4270375" y="1600200"/>
          <a:ext cx="3657600" cy="45720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307044232"/>
                    </a:ext>
                  </a:extLst>
                </a:gridCol>
                <a:gridCol w="1828800">
                  <a:extLst>
                    <a:ext uri="{9D8B030D-6E8A-4147-A177-3AD203B41FA5}">
                      <a16:colId xmlns:a16="http://schemas.microsoft.com/office/drawing/2014/main" val="776568514"/>
                    </a:ext>
                  </a:extLst>
                </a:gridCol>
              </a:tblGrid>
              <a:tr h="914400">
                <a:tc>
                  <a:txBody>
                    <a:bodyPr/>
                    <a:lstStyle/>
                    <a:p>
                      <a:pPr algn="ctr"/>
                      <a:r>
                        <a:rPr lang="en-US" dirty="0"/>
                        <a:t>Software Components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b="1" kern="1200" dirty="0">
                          <a:solidFill>
                            <a:schemeClr val="lt1"/>
                          </a:solidFill>
                          <a:effectLst/>
                        </a:rPr>
                        <a:t>Specification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5584563"/>
                  </a:ext>
                </a:extLst>
              </a:tr>
              <a:tr h="914400">
                <a:tc>
                  <a:txBody>
                    <a:bodyPr/>
                    <a:lstStyle/>
                    <a:p>
                      <a:pPr algn="ctr"/>
                      <a:r>
                        <a:rPr kumimoji="0" lang="en-US" sz="1800" kern="1200" dirty="0">
                          <a:solidFill>
                            <a:schemeClr val="dk1"/>
                          </a:solidFill>
                          <a:effectLst/>
                        </a:rPr>
                        <a:t>Operating System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Any Operating System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9825458"/>
                  </a:ext>
                </a:extLst>
              </a:tr>
              <a:tr h="914400">
                <a:tc>
                  <a:txBody>
                    <a:bodyPr/>
                    <a:lstStyle/>
                    <a:p>
                      <a:pPr algn="ctr"/>
                      <a:r>
                        <a:rPr kumimoji="0" lang="en-US" sz="1800" kern="1200" dirty="0">
                          <a:solidFill>
                            <a:schemeClr val="dk1"/>
                          </a:solidFill>
                          <a:effectLst/>
                        </a:rPr>
                        <a:t>Software development kit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Visual Studio 2010 or above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4603650"/>
                  </a:ext>
                </a:extLst>
              </a:tr>
              <a:tr h="914400">
                <a:tc>
                  <a:txBody>
                    <a:bodyPr/>
                    <a:lstStyle/>
                    <a:p>
                      <a:pPr algn="ctr"/>
                      <a:r>
                        <a:rPr kumimoji="0" lang="en-US" sz="1800" kern="1200" dirty="0">
                          <a:solidFill>
                            <a:schemeClr val="dk1"/>
                          </a:solidFill>
                          <a:effectLst/>
                        </a:rPr>
                        <a:t>Programming language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 </a:t>
                      </a:r>
                      <a:r>
                        <a:rPr kumimoji="0" lang="en-US" sz="1800" kern="1200" dirty="0">
                          <a:solidFill>
                            <a:schemeClr val="dk1"/>
                          </a:solidFill>
                          <a:effectLst/>
                        </a:rPr>
                        <a:t>Python Programming [with Django]</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17702"/>
                  </a:ext>
                </a:extLst>
              </a:tr>
              <a:tr h="914400">
                <a:tc>
                  <a:txBody>
                    <a:bodyPr/>
                    <a:lstStyle/>
                    <a:p>
                      <a:pPr algn="ctr"/>
                      <a:r>
                        <a:rPr kumimoji="0" lang="en-US" sz="1800" kern="1200" dirty="0">
                          <a:solidFill>
                            <a:schemeClr val="dk1"/>
                          </a:solidFill>
                          <a:effectLst/>
                        </a:rPr>
                        <a:t>Database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kern="1200" dirty="0">
                          <a:solidFill>
                            <a:schemeClr val="dk1"/>
                          </a:solidFill>
                          <a:effectLst/>
                        </a:rPr>
                        <a:t>PostgreSQL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2735452"/>
                  </a:ext>
                </a:extLst>
              </a:tr>
            </a:tbl>
          </a:graphicData>
        </a:graphic>
      </p:graphicFrame>
    </p:spTree>
    <p:extLst>
      <p:ext uri="{BB962C8B-B14F-4D97-AF65-F5344CB8AC3E}">
        <p14:creationId xmlns:p14="http://schemas.microsoft.com/office/powerpoint/2010/main" val="4182748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692696"/>
            <a:ext cx="7467600" cy="5781256"/>
          </a:xfrm>
        </p:spPr>
        <p:txBody>
          <a:bodyPr/>
          <a:lstStyle/>
          <a:p>
            <a:pPr>
              <a:lnSpc>
                <a:spcPct val="150000"/>
              </a:lnSpc>
              <a:spcAft>
                <a:spcPts val="1000"/>
              </a:spcAft>
            </a:pPr>
            <a:r>
              <a:rPr lang="en-IN" sz="1800" b="1" dirty="0" err="1">
                <a:effectLst/>
                <a:latin typeface="Times New Roman" panose="02020603050405020304" pitchFamily="18" charset="0"/>
                <a:ea typeface="Calibri" panose="020F0502020204030204" pitchFamily="34" charset="0"/>
              </a:rPr>
              <a:t>Contact_Us_contact_mail</a:t>
            </a:r>
            <a:endParaRPr lang="en-IN" sz="1800" b="1" dirty="0">
              <a:effectLst/>
              <a:latin typeface="Times New Roman" panose="02020603050405020304" pitchFamily="18" charset="0"/>
              <a:ea typeface="Calibri" panose="020F0502020204030204" pitchFamily="34" charset="0"/>
            </a:endParaRPr>
          </a:p>
          <a:p>
            <a:pPr>
              <a:lnSpc>
                <a:spcPct val="150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EAF9617-F254-0C5B-34BA-C23E86F3D081}"/>
              </a:ext>
            </a:extLst>
          </p:cNvPr>
          <p:cNvGraphicFramePr>
            <a:graphicFrameLocks noGrp="1"/>
          </p:cNvGraphicFramePr>
          <p:nvPr>
            <p:extLst>
              <p:ext uri="{D42A27DB-BD31-4B8C-83A1-F6EECF244321}">
                <p14:modId xmlns:p14="http://schemas.microsoft.com/office/powerpoint/2010/main" val="1108964310"/>
              </p:ext>
            </p:extLst>
          </p:nvPr>
        </p:nvGraphicFramePr>
        <p:xfrm>
          <a:off x="457200" y="1484784"/>
          <a:ext cx="7467600" cy="4286915"/>
        </p:xfrm>
        <a:graphic>
          <a:graphicData uri="http://schemas.openxmlformats.org/drawingml/2006/table">
            <a:tbl>
              <a:tblPr firstRow="1" firstCol="1" bandRow="1">
                <a:tableStyleId>{5C22544A-7EE6-4342-B048-85BDC9FD1C3A}</a:tableStyleId>
              </a:tblPr>
              <a:tblGrid>
                <a:gridCol w="663769">
                  <a:extLst>
                    <a:ext uri="{9D8B030D-6E8A-4147-A177-3AD203B41FA5}">
                      <a16:colId xmlns:a16="http://schemas.microsoft.com/office/drawing/2014/main" val="3014748262"/>
                    </a:ext>
                  </a:extLst>
                </a:gridCol>
                <a:gridCol w="1120869">
                  <a:extLst>
                    <a:ext uri="{9D8B030D-6E8A-4147-A177-3AD203B41FA5}">
                      <a16:colId xmlns:a16="http://schemas.microsoft.com/office/drawing/2014/main" val="659981401"/>
                    </a:ext>
                  </a:extLst>
                </a:gridCol>
                <a:gridCol w="1126543">
                  <a:extLst>
                    <a:ext uri="{9D8B030D-6E8A-4147-A177-3AD203B41FA5}">
                      <a16:colId xmlns:a16="http://schemas.microsoft.com/office/drawing/2014/main" val="1763140320"/>
                    </a:ext>
                  </a:extLst>
                </a:gridCol>
                <a:gridCol w="617572">
                  <a:extLst>
                    <a:ext uri="{9D8B030D-6E8A-4147-A177-3AD203B41FA5}">
                      <a16:colId xmlns:a16="http://schemas.microsoft.com/office/drawing/2014/main" val="1627465214"/>
                    </a:ext>
                  </a:extLst>
                </a:gridCol>
                <a:gridCol w="1174360">
                  <a:extLst>
                    <a:ext uri="{9D8B030D-6E8A-4147-A177-3AD203B41FA5}">
                      <a16:colId xmlns:a16="http://schemas.microsoft.com/office/drawing/2014/main" val="2074176140"/>
                    </a:ext>
                  </a:extLst>
                </a:gridCol>
                <a:gridCol w="1369681">
                  <a:extLst>
                    <a:ext uri="{9D8B030D-6E8A-4147-A177-3AD203B41FA5}">
                      <a16:colId xmlns:a16="http://schemas.microsoft.com/office/drawing/2014/main" val="2391987702"/>
                    </a:ext>
                  </a:extLst>
                </a:gridCol>
                <a:gridCol w="1394806">
                  <a:extLst>
                    <a:ext uri="{9D8B030D-6E8A-4147-A177-3AD203B41FA5}">
                      <a16:colId xmlns:a16="http://schemas.microsoft.com/office/drawing/2014/main" val="56524675"/>
                    </a:ext>
                  </a:extLst>
                </a:gridCol>
              </a:tblGrid>
              <a:tr h="485494">
                <a:tc>
                  <a:txBody>
                    <a:bodyPr/>
                    <a:lstStyle/>
                    <a:p>
                      <a:pPr algn="ctr">
                        <a:lnSpc>
                          <a:spcPct val="150000"/>
                        </a:lnSpc>
                        <a:spcAft>
                          <a:spcPts val="1000"/>
                        </a:spcAft>
                      </a:pPr>
                      <a:r>
                        <a:rPr lang="en-IN" sz="10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Field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Datatype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Constraint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Example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6099299"/>
                  </a:ext>
                </a:extLst>
              </a:tr>
              <a:tr h="485351">
                <a:tc>
                  <a:txBody>
                    <a:bodyPr/>
                    <a:lstStyle/>
                    <a:p>
                      <a:pPr marL="90170" algn="ctr">
                        <a:lnSpc>
                          <a:spcPct val="150000"/>
                        </a:lnSpc>
                        <a:spcAft>
                          <a:spcPts val="1000"/>
                        </a:spcAft>
                      </a:pPr>
                      <a:r>
                        <a:rPr lang="en-IN" sz="10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Bigint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Unique id of this table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6346563"/>
                  </a:ext>
                </a:extLst>
              </a:tr>
              <a:tr h="485351">
                <a:tc>
                  <a:txBody>
                    <a:bodyPr/>
                    <a:lstStyle/>
                    <a:p>
                      <a:pPr marL="90170" algn="ctr">
                        <a:lnSpc>
                          <a:spcPct val="150000"/>
                        </a:lnSpc>
                        <a:spcAft>
                          <a:spcPts val="1000"/>
                        </a:spcAft>
                      </a:pPr>
                      <a:r>
                        <a:rPr lang="en-IN" sz="10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Name of the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Vladimir Punit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9451847"/>
                  </a:ext>
                </a:extLst>
              </a:tr>
              <a:tr h="742037">
                <a:tc>
                  <a:txBody>
                    <a:bodyPr/>
                    <a:lstStyle/>
                    <a:p>
                      <a:pPr marL="90170" algn="ctr">
                        <a:lnSpc>
                          <a:spcPct val="150000"/>
                        </a:lnSpc>
                        <a:spcAft>
                          <a:spcPts val="1000"/>
                        </a:spcAft>
                      </a:pPr>
                      <a:r>
                        <a:rPr lang="en-IN" sz="10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Email Id of the 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xyz@example.com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867293"/>
                  </a:ext>
                </a:extLst>
              </a:tr>
              <a:tr h="742037">
                <a:tc>
                  <a:txBody>
                    <a:bodyPr/>
                    <a:lstStyle/>
                    <a:p>
                      <a:pPr marL="90170" algn="ctr">
                        <a:lnSpc>
                          <a:spcPct val="150000"/>
                        </a:lnSpc>
                        <a:spcAft>
                          <a:spcPts val="1000"/>
                        </a:spcAft>
                      </a:pPr>
                      <a:r>
                        <a:rPr lang="en-IN" sz="10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subject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Subject of the Query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About stock of Forge Morage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280116"/>
                  </a:ext>
                </a:extLst>
              </a:tr>
              <a:tr h="1308201">
                <a:tc>
                  <a:txBody>
                    <a:bodyPr/>
                    <a:lstStyle/>
                    <a:p>
                      <a:pPr marL="90170" algn="ctr">
                        <a:lnSpc>
                          <a:spcPct val="150000"/>
                        </a:lnSpc>
                        <a:spcAft>
                          <a:spcPts val="1000"/>
                        </a:spcAft>
                      </a:pPr>
                      <a:r>
                        <a:rPr lang="en-IN" sz="10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a:effectLst/>
                        </a:rPr>
                        <a:t>Query Content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00"/>
                        </a:spcAft>
                      </a:pPr>
                      <a:r>
                        <a:rPr lang="en-IN" sz="1000" dirty="0">
                          <a:effectLst/>
                        </a:rPr>
                        <a:t>I wanted to buy the machinery but the product is not in stock can you please let me know when it is available.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6797208"/>
                  </a:ext>
                </a:extLst>
              </a:tr>
            </a:tbl>
          </a:graphicData>
        </a:graphic>
      </p:graphicFrame>
    </p:spTree>
    <p:extLst>
      <p:ext uri="{BB962C8B-B14F-4D97-AF65-F5344CB8AC3E}">
        <p14:creationId xmlns:p14="http://schemas.microsoft.com/office/powerpoint/2010/main" val="118617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778098"/>
          </a:xfrm>
        </p:spPr>
        <p:txBody>
          <a:bodyPr/>
          <a:lstStyle/>
          <a:p>
            <a:r>
              <a:rPr lang="en-US" dirty="0"/>
              <a:t>Screenshots of Development Phase 1</a:t>
            </a:r>
          </a:p>
        </p:txBody>
      </p:sp>
      <p:pic>
        <p:nvPicPr>
          <p:cNvPr id="6" name="Picture 5">
            <a:extLst>
              <a:ext uri="{FF2B5EF4-FFF2-40B4-BE49-F238E27FC236}">
                <a16:creationId xmlns:a16="http://schemas.microsoft.com/office/drawing/2014/main" id="{70DCCBC9-4699-9498-1BBB-EF71BBA9CB93}"/>
              </a:ext>
            </a:extLst>
          </p:cNvPr>
          <p:cNvPicPr>
            <a:picLocks noChangeAspect="1"/>
          </p:cNvPicPr>
          <p:nvPr/>
        </p:nvPicPr>
        <p:blipFill>
          <a:blip r:embed="rId2"/>
          <a:stretch>
            <a:fillRect/>
          </a:stretch>
        </p:blipFill>
        <p:spPr>
          <a:xfrm>
            <a:off x="671658" y="1340768"/>
            <a:ext cx="7800683" cy="4600471"/>
          </a:xfrm>
          <a:prstGeom prst="rect">
            <a:avLst/>
          </a:prstGeom>
          <a:ln>
            <a:solidFill>
              <a:schemeClr val="tx1"/>
            </a:solidFill>
          </a:ln>
        </p:spPr>
      </p:pic>
    </p:spTree>
    <p:extLst>
      <p:ext uri="{BB962C8B-B14F-4D97-AF65-F5344CB8AC3E}">
        <p14:creationId xmlns:p14="http://schemas.microsoft.com/office/powerpoint/2010/main" val="3905265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1</a:t>
            </a:r>
          </a:p>
        </p:txBody>
      </p:sp>
      <p:pic>
        <p:nvPicPr>
          <p:cNvPr id="4" name="Picture 3">
            <a:extLst>
              <a:ext uri="{FF2B5EF4-FFF2-40B4-BE49-F238E27FC236}">
                <a16:creationId xmlns:a16="http://schemas.microsoft.com/office/drawing/2014/main" id="{2DBEF55F-0E10-F8DD-3164-198FA4E28877}"/>
              </a:ext>
            </a:extLst>
          </p:cNvPr>
          <p:cNvPicPr>
            <a:picLocks noChangeAspect="1"/>
          </p:cNvPicPr>
          <p:nvPr/>
        </p:nvPicPr>
        <p:blipFill>
          <a:blip r:embed="rId2"/>
          <a:stretch>
            <a:fillRect/>
          </a:stretch>
        </p:blipFill>
        <p:spPr>
          <a:xfrm>
            <a:off x="691121" y="1181000"/>
            <a:ext cx="7761757" cy="4566245"/>
          </a:xfrm>
          <a:prstGeom prst="rect">
            <a:avLst/>
          </a:prstGeom>
          <a:ln>
            <a:solidFill>
              <a:schemeClr val="tx1"/>
            </a:solidFill>
          </a:ln>
        </p:spPr>
      </p:pic>
    </p:spTree>
    <p:extLst>
      <p:ext uri="{BB962C8B-B14F-4D97-AF65-F5344CB8AC3E}">
        <p14:creationId xmlns:p14="http://schemas.microsoft.com/office/powerpoint/2010/main" val="45710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1</a:t>
            </a:r>
          </a:p>
        </p:txBody>
      </p:sp>
      <p:pic>
        <p:nvPicPr>
          <p:cNvPr id="3" name="Picture 2">
            <a:extLst>
              <a:ext uri="{FF2B5EF4-FFF2-40B4-BE49-F238E27FC236}">
                <a16:creationId xmlns:a16="http://schemas.microsoft.com/office/drawing/2014/main" id="{28ECF6A3-6E49-CB3D-72F8-5A823E9EE973}"/>
              </a:ext>
            </a:extLst>
          </p:cNvPr>
          <p:cNvPicPr>
            <a:picLocks noChangeAspect="1"/>
          </p:cNvPicPr>
          <p:nvPr/>
        </p:nvPicPr>
        <p:blipFill rotWithShape="1">
          <a:blip r:embed="rId2">
            <a:extLst>
              <a:ext uri="{28A0092B-C50C-407E-A947-70E740481C1C}">
                <a14:useLocalDpi xmlns:a14="http://schemas.microsoft.com/office/drawing/2010/main" val="0"/>
              </a:ext>
            </a:extLst>
          </a:blip>
          <a:srcRect l="332" r="-212"/>
          <a:stretch/>
        </p:blipFill>
        <p:spPr bwMode="auto">
          <a:xfrm>
            <a:off x="619531" y="1114953"/>
            <a:ext cx="7150263" cy="418625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6917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90066"/>
          </a:xfrm>
        </p:spPr>
        <p:txBody>
          <a:bodyPr>
            <a:normAutofit fontScale="90000"/>
          </a:bodyPr>
          <a:lstStyle/>
          <a:p>
            <a:r>
              <a:rPr lang="en-US" dirty="0"/>
              <a:t>Screenshots of Development Phase 2</a:t>
            </a:r>
          </a:p>
        </p:txBody>
      </p:sp>
      <p:pic>
        <p:nvPicPr>
          <p:cNvPr id="6" name="Content Placeholder 3">
            <a:extLst>
              <a:ext uri="{FF2B5EF4-FFF2-40B4-BE49-F238E27FC236}">
                <a16:creationId xmlns:a16="http://schemas.microsoft.com/office/drawing/2014/main" id="{F5DCE523-A25C-58B3-9BB9-7F36F6782CA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414939"/>
            <a:ext cx="7467600" cy="4480560"/>
          </a:xfrm>
          <a:prstGeom prst="rect">
            <a:avLst/>
          </a:prstGeom>
          <a:noFill/>
          <a:ln>
            <a:noFill/>
          </a:ln>
        </p:spPr>
      </p:pic>
    </p:spTree>
    <p:extLst>
      <p:ext uri="{BB962C8B-B14F-4D97-AF65-F5344CB8AC3E}">
        <p14:creationId xmlns:p14="http://schemas.microsoft.com/office/powerpoint/2010/main" val="1307825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90066"/>
          </a:xfrm>
        </p:spPr>
        <p:txBody>
          <a:bodyPr>
            <a:normAutofit fontScale="90000"/>
          </a:bodyPr>
          <a:lstStyle/>
          <a:p>
            <a:r>
              <a:rPr lang="en-US" dirty="0"/>
              <a:t>Screenshots of Development Phase 2</a:t>
            </a:r>
          </a:p>
        </p:txBody>
      </p:sp>
      <p:pic>
        <p:nvPicPr>
          <p:cNvPr id="5" name="Content Placeholder 3">
            <a:extLst>
              <a:ext uri="{FF2B5EF4-FFF2-40B4-BE49-F238E27FC236}">
                <a16:creationId xmlns:a16="http://schemas.microsoft.com/office/drawing/2014/main" id="{15F9C608-6F00-6DC7-16D8-AA6323CB2BB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828820"/>
            <a:ext cx="7467600" cy="4416385"/>
          </a:xfrm>
          <a:prstGeom prst="rect">
            <a:avLst/>
          </a:prstGeom>
          <a:noFill/>
          <a:ln>
            <a:noFill/>
          </a:ln>
        </p:spPr>
      </p:pic>
    </p:spTree>
    <p:extLst>
      <p:ext uri="{BB962C8B-B14F-4D97-AF65-F5344CB8AC3E}">
        <p14:creationId xmlns:p14="http://schemas.microsoft.com/office/powerpoint/2010/main" val="272565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90066"/>
          </a:xfrm>
        </p:spPr>
        <p:txBody>
          <a:bodyPr>
            <a:normAutofit fontScale="90000"/>
          </a:bodyPr>
          <a:lstStyle/>
          <a:p>
            <a:r>
              <a:rPr lang="en-US" dirty="0"/>
              <a:t>Screenshots of Development Phase 2</a:t>
            </a:r>
          </a:p>
        </p:txBody>
      </p:sp>
      <p:pic>
        <p:nvPicPr>
          <p:cNvPr id="11" name="Content Placeholder 3">
            <a:extLst>
              <a:ext uri="{FF2B5EF4-FFF2-40B4-BE49-F238E27FC236}">
                <a16:creationId xmlns:a16="http://schemas.microsoft.com/office/drawing/2014/main" id="{AAA8D870-2EFF-4E50-7C73-8CD49A692E4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922165"/>
            <a:ext cx="7467600" cy="4229695"/>
          </a:xfrm>
          <a:prstGeom prst="rect">
            <a:avLst/>
          </a:prstGeom>
          <a:noFill/>
          <a:ln>
            <a:noFill/>
          </a:ln>
        </p:spPr>
      </p:pic>
    </p:spTree>
    <p:extLst>
      <p:ext uri="{BB962C8B-B14F-4D97-AF65-F5344CB8AC3E}">
        <p14:creationId xmlns:p14="http://schemas.microsoft.com/office/powerpoint/2010/main" val="434470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3</a:t>
            </a:r>
          </a:p>
        </p:txBody>
      </p:sp>
      <p:pic>
        <p:nvPicPr>
          <p:cNvPr id="5" name="Content Placeholder 3">
            <a:extLst>
              <a:ext uri="{FF2B5EF4-FFF2-40B4-BE49-F238E27FC236}">
                <a16:creationId xmlns:a16="http://schemas.microsoft.com/office/drawing/2014/main" id="{F004CC07-D177-EE61-4D7C-C6676BF19CC6}"/>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9685"/>
            <a:ext cx="7467600" cy="4235529"/>
          </a:xfrm>
          <a:prstGeom prst="rect">
            <a:avLst/>
          </a:prstGeom>
          <a:noFill/>
          <a:ln>
            <a:noFill/>
          </a:ln>
        </p:spPr>
      </p:pic>
    </p:spTree>
    <p:extLst>
      <p:ext uri="{BB962C8B-B14F-4D97-AF65-F5344CB8AC3E}">
        <p14:creationId xmlns:p14="http://schemas.microsoft.com/office/powerpoint/2010/main" val="1051760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3</a:t>
            </a:r>
          </a:p>
        </p:txBody>
      </p:sp>
      <p:pic>
        <p:nvPicPr>
          <p:cNvPr id="6" name="Content Placeholder 3">
            <a:extLst>
              <a:ext uri="{FF2B5EF4-FFF2-40B4-BE49-F238E27FC236}">
                <a16:creationId xmlns:a16="http://schemas.microsoft.com/office/drawing/2014/main" id="{23CF1736-7FC8-7F18-763E-5E06BB89E4A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913414"/>
            <a:ext cx="7467600" cy="4247197"/>
          </a:xfrm>
          <a:prstGeom prst="rect">
            <a:avLst/>
          </a:prstGeom>
          <a:noFill/>
          <a:ln>
            <a:noFill/>
          </a:ln>
        </p:spPr>
      </p:pic>
    </p:spTree>
    <p:extLst>
      <p:ext uri="{BB962C8B-B14F-4D97-AF65-F5344CB8AC3E}">
        <p14:creationId xmlns:p14="http://schemas.microsoft.com/office/powerpoint/2010/main" val="2562373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3</a:t>
            </a:r>
          </a:p>
        </p:txBody>
      </p:sp>
      <p:pic>
        <p:nvPicPr>
          <p:cNvPr id="5" name="Content Placeholder 3">
            <a:extLst>
              <a:ext uri="{FF2B5EF4-FFF2-40B4-BE49-F238E27FC236}">
                <a16:creationId xmlns:a16="http://schemas.microsoft.com/office/drawing/2014/main" id="{F004CC07-D177-EE61-4D7C-C6676BF19CC6}"/>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9685"/>
            <a:ext cx="7467600" cy="4235529"/>
          </a:xfrm>
          <a:prstGeom prst="rect">
            <a:avLst/>
          </a:prstGeom>
          <a:noFill/>
          <a:ln>
            <a:noFill/>
          </a:ln>
        </p:spPr>
      </p:pic>
    </p:spTree>
    <p:extLst>
      <p:ext uri="{BB962C8B-B14F-4D97-AF65-F5344CB8AC3E}">
        <p14:creationId xmlns:p14="http://schemas.microsoft.com/office/powerpoint/2010/main" val="235272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6632"/>
            <a:ext cx="8534400" cy="758952"/>
          </a:xfrm>
        </p:spPr>
        <p:txBody>
          <a:bodyPr>
            <a:normAutofit/>
          </a:bodyPr>
          <a:lstStyle/>
          <a:p>
            <a:r>
              <a:rPr lang="en-US" dirty="0"/>
              <a:t>Features of Proposed System</a:t>
            </a:r>
          </a:p>
        </p:txBody>
      </p:sp>
      <p:sp>
        <p:nvSpPr>
          <p:cNvPr id="3" name="Content Placeholder 2"/>
          <p:cNvSpPr>
            <a:spLocks noGrp="1"/>
          </p:cNvSpPr>
          <p:nvPr>
            <p:ph sz="quarter" idx="1"/>
          </p:nvPr>
        </p:nvSpPr>
        <p:spPr>
          <a:xfrm>
            <a:off x="457200" y="875584"/>
            <a:ext cx="7467600" cy="5865784"/>
          </a:xfrm>
        </p:spPr>
        <p:txBody>
          <a:bodyPr>
            <a:normAutofit/>
          </a:bodyPr>
          <a:lstStyle/>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Authentication : </a:t>
            </a:r>
          </a:p>
          <a:p>
            <a:pPr marL="365760" lvl="1" indent="0" algn="just">
              <a:buNone/>
            </a:pPr>
            <a:r>
              <a:rPr lang="en-IN" sz="1500" dirty="0">
                <a:effectLst/>
                <a:ea typeface="Calibri" panose="020F0502020204030204" pitchFamily="34" charset="0"/>
                <a:cs typeface="Times New Roman" panose="02020603050405020304" pitchFamily="18" charset="0"/>
              </a:rPr>
              <a:t>It is a vital feature of our site. Because without a login, placing an order and making a payment is not possible. And the other reason for logging in is to avoid (to some extent) placing the fake payments.</a:t>
            </a:r>
          </a:p>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User Account </a:t>
            </a:r>
            <a:r>
              <a:rPr lang="en-IN" sz="1800" b="1" dirty="0">
                <a:ea typeface="Calibri" panose="020F0502020204030204" pitchFamily="34" charset="0"/>
                <a:cs typeface="Times New Roman" panose="02020603050405020304" pitchFamily="18" charset="0"/>
              </a:rPr>
              <a:t>: </a:t>
            </a:r>
          </a:p>
          <a:p>
            <a:pPr marL="365760" lvl="1" indent="0" algn="just">
              <a:buNone/>
            </a:pPr>
            <a:r>
              <a:rPr lang="en-IN" sz="1500" dirty="0">
                <a:effectLst/>
                <a:ea typeface="Times New Roman" panose="02020603050405020304" pitchFamily="18" charset="0"/>
              </a:rPr>
              <a:t>A user's user profile is also known as their mini-profile page. This will show all the details, like their ordered item list.</a:t>
            </a:r>
          </a:p>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Products :</a:t>
            </a:r>
          </a:p>
          <a:p>
            <a:pPr marL="365760" lvl="1" indent="0" algn="just">
              <a:buNone/>
            </a:pPr>
            <a:r>
              <a:rPr lang="en-IN" sz="1500" dirty="0">
                <a:effectLst/>
                <a:ea typeface="Times New Roman" panose="02020603050405020304" pitchFamily="18" charset="0"/>
              </a:rPr>
              <a:t>This module will take care of all product details.</a:t>
            </a:r>
          </a:p>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Add to Cart : </a:t>
            </a:r>
          </a:p>
          <a:p>
            <a:pPr marL="365760" lvl="1" indent="0" algn="just">
              <a:buNone/>
            </a:pPr>
            <a:r>
              <a:rPr lang="en-IN" sz="1500" dirty="0">
                <a:effectLst/>
                <a:ea typeface="Times New Roman" panose="02020603050405020304" pitchFamily="18" charset="0"/>
              </a:rPr>
              <a:t>This module will take care of the user's selected products and show them the total cart price.</a:t>
            </a:r>
          </a:p>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Order </a:t>
            </a:r>
            <a:r>
              <a:rPr lang="en-IN" sz="1800" b="1" dirty="0">
                <a:ea typeface="Calibri" panose="020F0502020204030204" pitchFamily="34" charset="0"/>
                <a:cs typeface="Times New Roman" panose="02020603050405020304" pitchFamily="18" charset="0"/>
              </a:rPr>
              <a:t>:</a:t>
            </a:r>
          </a:p>
          <a:p>
            <a:pPr marL="365760" lvl="1" indent="0" algn="just">
              <a:buNone/>
            </a:pPr>
            <a:r>
              <a:rPr lang="en-IN" sz="1500" dirty="0">
                <a:effectLst/>
                <a:ea typeface="Calibri" panose="020F0502020204030204" pitchFamily="34" charset="0"/>
                <a:cs typeface="Times New Roman" panose="02020603050405020304" pitchFamily="18" charset="0"/>
              </a:rPr>
              <a:t>The Order module is useful for the admin to maintain all the orders of the user.</a:t>
            </a:r>
          </a:p>
          <a:p>
            <a:pPr algn="just">
              <a:buFont typeface="Wingdings" panose="05000000000000000000" pitchFamily="2" charset="2"/>
              <a:buChar char="Ø"/>
            </a:pPr>
            <a:r>
              <a:rPr lang="en-IN" sz="1800" b="1" dirty="0">
                <a:effectLst/>
                <a:ea typeface="Calibri" panose="020F0502020204030204" pitchFamily="34" charset="0"/>
                <a:cs typeface="Times New Roman" panose="02020603050405020304" pitchFamily="18" charset="0"/>
              </a:rPr>
              <a:t>Payment :</a:t>
            </a:r>
          </a:p>
          <a:p>
            <a:pPr marL="365760" lvl="1" indent="0" algn="just">
              <a:buNone/>
            </a:pPr>
            <a:r>
              <a:rPr lang="en-IN" sz="1500" dirty="0">
                <a:effectLst/>
                <a:ea typeface="Times New Roman" panose="02020603050405020304" pitchFamily="18" charset="0"/>
              </a:rPr>
              <a:t>For the payment, we are going to use the Paytm API. This will be managed under the payment module.</a:t>
            </a:r>
          </a:p>
          <a:p>
            <a:pPr algn="just"/>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562074"/>
          </a:xfrm>
        </p:spPr>
        <p:txBody>
          <a:bodyPr/>
          <a:lstStyle/>
          <a:p>
            <a:r>
              <a:rPr lang="en-US" dirty="0"/>
              <a:t>Screenshots of Development Phase 3</a:t>
            </a:r>
          </a:p>
        </p:txBody>
      </p:sp>
      <p:pic>
        <p:nvPicPr>
          <p:cNvPr id="7" name="Content Placeholder 6">
            <a:extLst>
              <a:ext uri="{FF2B5EF4-FFF2-40B4-BE49-F238E27FC236}">
                <a16:creationId xmlns:a16="http://schemas.microsoft.com/office/drawing/2014/main" id="{71D13404-C6FC-07CF-920F-ACD15365B4FA}"/>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28820"/>
            <a:ext cx="7467600" cy="4416385"/>
          </a:xfrm>
          <a:prstGeom prst="rect">
            <a:avLst/>
          </a:prstGeom>
          <a:noFill/>
          <a:ln>
            <a:noFill/>
          </a:ln>
        </p:spPr>
      </p:pic>
    </p:spTree>
    <p:extLst>
      <p:ext uri="{BB962C8B-B14F-4D97-AF65-F5344CB8AC3E}">
        <p14:creationId xmlns:p14="http://schemas.microsoft.com/office/powerpoint/2010/main" val="3579351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Screenshots of Validation</a:t>
            </a:r>
          </a:p>
        </p:txBody>
      </p:sp>
      <p:pic>
        <p:nvPicPr>
          <p:cNvPr id="8" name="Content Placeholder 7">
            <a:extLst>
              <a:ext uri="{FF2B5EF4-FFF2-40B4-BE49-F238E27FC236}">
                <a16:creationId xmlns:a16="http://schemas.microsoft.com/office/drawing/2014/main" id="{322B3FC5-CE66-A6E9-F59F-4AF59860B81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980728"/>
            <a:ext cx="8041700" cy="4680520"/>
          </a:xfrm>
          <a:prstGeom prst="rect">
            <a:avLst/>
          </a:prstGeom>
          <a:noFill/>
          <a:ln>
            <a:noFill/>
          </a:ln>
        </p:spPr>
      </p:pic>
    </p:spTree>
    <p:extLst>
      <p:ext uri="{BB962C8B-B14F-4D97-AF65-F5344CB8AC3E}">
        <p14:creationId xmlns:p14="http://schemas.microsoft.com/office/powerpoint/2010/main" val="42070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Screenshots of Validation</a:t>
            </a:r>
          </a:p>
        </p:txBody>
      </p:sp>
      <p:pic>
        <p:nvPicPr>
          <p:cNvPr id="6" name="Content Placeholder 5">
            <a:extLst>
              <a:ext uri="{FF2B5EF4-FFF2-40B4-BE49-F238E27FC236}">
                <a16:creationId xmlns:a16="http://schemas.microsoft.com/office/drawing/2014/main" id="{426FCF01-361E-C250-0B1C-097A5F8301F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831737"/>
            <a:ext cx="7467600" cy="4410551"/>
          </a:xfrm>
          <a:prstGeom prst="rect">
            <a:avLst/>
          </a:prstGeom>
          <a:noFill/>
          <a:ln>
            <a:noFill/>
          </a:ln>
        </p:spPr>
      </p:pic>
    </p:spTree>
    <p:extLst>
      <p:ext uri="{BB962C8B-B14F-4D97-AF65-F5344CB8AC3E}">
        <p14:creationId xmlns:p14="http://schemas.microsoft.com/office/powerpoint/2010/main" val="397569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18058"/>
          </a:xfrm>
        </p:spPr>
        <p:txBody>
          <a:bodyPr>
            <a:normAutofit fontScale="90000"/>
          </a:bodyPr>
          <a:lstStyle/>
          <a:p>
            <a:r>
              <a:rPr lang="en-US" dirty="0"/>
              <a:t>Screenshots of Validation</a:t>
            </a:r>
          </a:p>
        </p:txBody>
      </p:sp>
      <p:pic>
        <p:nvPicPr>
          <p:cNvPr id="10" name="Content Placeholder 9">
            <a:extLst>
              <a:ext uri="{FF2B5EF4-FFF2-40B4-BE49-F238E27FC236}">
                <a16:creationId xmlns:a16="http://schemas.microsoft.com/office/drawing/2014/main" id="{14467B7E-4779-B2F3-7885-07BC4A3C6FB0}"/>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44432" y="881939"/>
            <a:ext cx="7856478" cy="4419269"/>
          </a:xfrm>
        </p:spPr>
      </p:pic>
    </p:spTree>
    <p:extLst>
      <p:ext uri="{BB962C8B-B14F-4D97-AF65-F5344CB8AC3E}">
        <p14:creationId xmlns:p14="http://schemas.microsoft.com/office/powerpoint/2010/main" val="370771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490066"/>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980728"/>
            <a:ext cx="7467600" cy="5493224"/>
          </a:xfrm>
        </p:spPr>
        <p:txBody>
          <a:bodyPr>
            <a:normAutofit/>
          </a:bodyPr>
          <a:lstStyle/>
          <a:p>
            <a:r>
              <a:rPr lang="en-IN" sz="2000" dirty="0"/>
              <a:t>In conclusion, we have been able to make a really user-friendly project on the Django (Python).</a:t>
            </a:r>
          </a:p>
          <a:p>
            <a:r>
              <a:rPr lang="en-IN" sz="2000" dirty="0"/>
              <a:t>Giving it a modern touch and easy to use platform. We have included the all the latest trendy</a:t>
            </a:r>
          </a:p>
          <a:p>
            <a:r>
              <a:rPr lang="en-IN" sz="2000" dirty="0"/>
              <a:t>Items for the people to enjoy and come back to us again for a good quality. We really aim to make our system better and more advanced in the future. Our goal is to keep it more user friendly and accessible.</a:t>
            </a:r>
          </a:p>
          <a:p>
            <a:r>
              <a:rPr lang="en-IN" sz="2000" dirty="0"/>
              <a:t>Our main aim was to keep it bug friendly so that the users don’t face any technical problems while ordering products.</a:t>
            </a:r>
          </a:p>
          <a:p>
            <a:pPr marL="0" indent="0">
              <a:buNone/>
            </a:pPr>
            <a:endParaRPr lang="en-IN" sz="2000" dirty="0"/>
          </a:p>
          <a:p>
            <a:endParaRPr lang="en-IN" sz="2000" dirty="0"/>
          </a:p>
        </p:txBody>
      </p:sp>
    </p:spTree>
    <p:extLst>
      <p:ext uri="{BB962C8B-B14F-4D97-AF65-F5344CB8AC3E}">
        <p14:creationId xmlns:p14="http://schemas.microsoft.com/office/powerpoint/2010/main" val="3440976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Future Enhancement 	</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pPr marL="342900" lvl="0" indent="-342900">
              <a:lnSpc>
                <a:spcPct val="150000"/>
              </a:lnSpc>
              <a:spcAft>
                <a:spcPts val="1000"/>
              </a:spcAft>
              <a:buFont typeface="Wingdings" panose="05000000000000000000" pitchFamily="2" charset="2"/>
              <a:buChar char=""/>
              <a:tabLst>
                <a:tab pos="228600" algn="l"/>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Delivery status will be more efficient at user side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
              <a:tabLst>
                <a:tab pos="228600" algn="l"/>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New more payment mode will add Ex, UPI ,COD.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
              <a:tabLst>
                <a:tab pos="228600" algn="l"/>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Delivery status will be updated by delivery boy at mobile location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
              <a:tabLst>
                <a:tab pos="228600" algn="l"/>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Make more user-friendly UI.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
              <a:tabLst>
                <a:tab pos="228600" algn="l"/>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more enhanced admin side.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
              <a:tabLst>
                <a:tab pos="228600" algn="l"/>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future we will create android as well as IOS mobile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726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7200" y="274638"/>
            <a:ext cx="7467600" cy="634082"/>
          </a:xfrm>
        </p:spPr>
        <p:txBody>
          <a:bodyPr/>
          <a:lstStyle/>
          <a:p>
            <a:r>
              <a:rPr lang="en-US" dirty="0"/>
              <a:t>References</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908720"/>
            <a:ext cx="7467600" cy="5565232"/>
          </a:xfrm>
        </p:spPr>
        <p:txBody>
          <a:bodyPr>
            <a:normAutofit lnSpcReduction="10000"/>
          </a:bodyPr>
          <a:lstStyle/>
          <a:p>
            <a:pPr algn="just">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708660" lvl="1" indent="-342900" algn="just">
              <a:lnSpc>
                <a:spcPct val="150000"/>
              </a:lnSpc>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https://docs.djangoproject.com/en/3.2/</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08660" lvl="1" indent="-342900" algn="just">
              <a:lnSpc>
                <a:spcPct val="150000"/>
              </a:lnSpc>
              <a:spcAft>
                <a:spcPts val="1000"/>
              </a:spcAft>
              <a:buFont typeface="+mj-lt"/>
              <a:buAutoNum type="arabicPeriod"/>
            </a:pPr>
            <a:r>
              <a:rPr lang="en-US" sz="1800"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https://www.python.org/doc/</a:t>
            </a:r>
            <a:endParaRPr lang="en-US"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08660" lvl="1" indent="-342900" algn="just">
              <a:lnSpc>
                <a:spcPct val="150000"/>
              </a:lnSpc>
              <a:spcAft>
                <a:spcPts val="1000"/>
              </a:spcAft>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https://stackoverflow.com/</a:t>
            </a:r>
            <a:endPar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Book</a:t>
            </a:r>
            <a:r>
              <a:rPr lang="en-IN" sz="1600" dirty="0">
                <a:latin typeface="Times New Roman" panose="02020603050405020304" pitchFamily="18" charset="0"/>
                <a:cs typeface="Times New Roman" panose="02020603050405020304" pitchFamily="18" charset="0"/>
              </a:rPr>
              <a:t> : </a:t>
            </a:r>
          </a:p>
          <a:p>
            <a:pPr marL="708660" lvl="1" indent="-342900" algn="just">
              <a:lnSpc>
                <a:spcPct val="150000"/>
              </a:lnSpc>
              <a:buFont typeface="+mj-lt"/>
              <a:buAutoNum type="arabicPeriod"/>
            </a:pPr>
            <a:r>
              <a:rPr lang="en-IN"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Django for Beginners: Build websites with Python and Django</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p>
          <a:p>
            <a:pPr marL="731520" lvl="2" indent="0" algn="just">
              <a:lnSpc>
                <a:spcPct val="150000"/>
              </a:lnSpc>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William S Vincent)</a:t>
            </a:r>
            <a:endPar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708660" lvl="1" indent="-342900" algn="just">
              <a:lnSpc>
                <a:spcPct val="150000"/>
              </a:lnSpc>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Think Python : How to Think Like a Computer Scientist</a:t>
            </a:r>
          </a:p>
          <a:p>
            <a:pPr marL="640080" lvl="2" indent="0" algn="just">
              <a:lnSpc>
                <a:spcPct val="150000"/>
              </a:lnSpc>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(Allen Downey)</a:t>
            </a:r>
          </a:p>
          <a:p>
            <a:pPr marL="708660" lvl="1" indent="-342900" algn="just">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The Elements of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(tm) 2.0 Style</a:t>
            </a:r>
          </a:p>
          <a:p>
            <a:pPr marL="640080" lvl="2" indent="0" algn="just">
              <a:lnSpc>
                <a:spcPct val="160000"/>
              </a:lnSpc>
              <a:spcAft>
                <a:spcPts val="1000"/>
              </a:spcAft>
              <a:buNone/>
            </a:pPr>
            <a:r>
              <a:rPr lang="en-IN" dirty="0">
                <a:latin typeface="Times New Roman" panose="02020603050405020304" pitchFamily="18" charset="0"/>
                <a:cs typeface="Times New Roman" panose="02020603050405020304" pitchFamily="18" charset="0"/>
              </a:rPr>
              <a:t> (Scott W. Ambler)</a:t>
            </a:r>
          </a:p>
          <a:p>
            <a:pPr marL="640080" lvl="2" indent="0" algn="just">
              <a:lnSpc>
                <a:spcPct val="150000"/>
              </a:lnSpc>
              <a:buNone/>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50000"/>
              </a:lnSpc>
              <a:spcAft>
                <a:spcPts val="1000"/>
              </a:spcAft>
            </a:pPr>
            <a:endParaRPr lang="en-IN" sz="1200" dirty="0">
              <a:ea typeface="Times New Roman" panose="02020603050405020304" pitchFamily="18" charset="0"/>
              <a:cs typeface="Times New Roman" panose="02020603050405020304" pitchFamily="18" charset="0"/>
            </a:endParaRPr>
          </a:p>
          <a:p>
            <a:pPr marL="708660" lvl="1" indent="-342900" algn="just">
              <a:lnSpc>
                <a:spcPct val="150000"/>
              </a:lnSpc>
              <a:spcAft>
                <a:spcPts val="1000"/>
              </a:spcAft>
              <a:buFont typeface="+mj-lt"/>
              <a:buAutoNum type="arabicPeriod"/>
            </a:pPr>
            <a:endParaRPr lang="en-IN" sz="12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457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200400"/>
            <a:ext cx="8229600" cy="1143000"/>
          </a:xfrm>
        </p:spPr>
        <p:txBody>
          <a:bodyPr/>
          <a:lstStyle/>
          <a:p>
            <a:r>
              <a:rPr lang="en-US" dirty="0"/>
              <a:t>Thank you !!!</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Limitation of Proposed System</a:t>
            </a:r>
          </a:p>
        </p:txBody>
      </p:sp>
      <p:sp>
        <p:nvSpPr>
          <p:cNvPr id="2" name="Content Placeholder 1"/>
          <p:cNvSpPr>
            <a:spLocks noGrp="1"/>
          </p:cNvSpPr>
          <p:nvPr>
            <p:ph sz="quarter" idx="1"/>
          </p:nvPr>
        </p:nvSpPr>
        <p:spPr/>
        <p:txBody>
          <a:bodyPr/>
          <a:lstStyle/>
          <a:p>
            <a:r>
              <a:rPr lang="en-US" sz="2400" dirty="0">
                <a:latin typeface="Times New Roman" panose="02020603050405020304" pitchFamily="18" charset="0"/>
                <a:cs typeface="Times New Roman" panose="02020603050405020304" pitchFamily="18" charset="0"/>
              </a:rPr>
              <a:t>Limited payment options available.</a:t>
            </a:r>
          </a:p>
          <a:p>
            <a:r>
              <a:rPr lang="en-US" dirty="0">
                <a:latin typeface="Times New Roman" panose="02020603050405020304" pitchFamily="18" charset="0"/>
                <a:cs typeface="Times New Roman" panose="02020603050405020304" pitchFamily="18" charset="0"/>
              </a:rPr>
              <a:t>Any customer account cannot be removed easily.</a:t>
            </a:r>
            <a:endParaRPr lang="en-US" sz="24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endParaRPr lang="en-US" dirty="0"/>
          </a:p>
          <a:p>
            <a:endParaRPr lang="en-IN" dirty="0">
              <a:latin typeface="Times New Roman" panose="02020603050405020304" pitchFamily="18" charset="0"/>
              <a:cs typeface="Times New Roman" panose="02020603050405020304" pitchFamily="18" charset="0"/>
            </a:endParaRP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Users and their role description</a:t>
            </a:r>
          </a:p>
        </p:txBody>
      </p:sp>
      <p:sp>
        <p:nvSpPr>
          <p:cNvPr id="2" name="Content Placeholder 1"/>
          <p:cNvSpPr>
            <a:spLocks noGrp="1"/>
          </p:cNvSpPr>
          <p:nvPr>
            <p:ph sz="quarter" idx="1"/>
          </p:nvPr>
        </p:nvSpPr>
        <p:spPr/>
        <p:txBody>
          <a:bodyPr/>
          <a:lstStyle/>
          <a:p>
            <a:pPr>
              <a:buFont typeface="Wingdings" panose="05000000000000000000" pitchFamily="2" charset="2"/>
              <a:buChar char="Ø"/>
            </a:pPr>
            <a:r>
              <a:rPr lang="en-US" b="1" dirty="0"/>
              <a:t>Admin :</a:t>
            </a:r>
          </a:p>
          <a:p>
            <a:pPr marL="365760" lvl="1"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 admin or manager is the person who will manage the entire web site. He can manipulate web content, being able to see the number of users as well as payments made by any particular user. He can edit the product information, such as its price, items available, etc.</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t>User :</a:t>
            </a:r>
          </a:p>
          <a:p>
            <a:pPr marL="365760" lvl="1"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Users will be able to buy products, apply coupons, make payments, and view their profile.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Flow Chart (Admin)</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B40B8A7-E8AB-43EF-D7BC-A58F1931E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346" y="1340768"/>
            <a:ext cx="2803798" cy="5437169"/>
          </a:xfrm>
          <a:prstGeom prst="rect">
            <a:avLst/>
          </a:prstGeom>
          <a:ln>
            <a:solidFill>
              <a:schemeClr val="tx1"/>
            </a:solidFill>
          </a:ln>
        </p:spPr>
      </p:pic>
    </p:spTree>
    <p:extLst>
      <p:ext uri="{BB962C8B-B14F-4D97-AF65-F5344CB8AC3E}">
        <p14:creationId xmlns:p14="http://schemas.microsoft.com/office/powerpoint/2010/main" val="188827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490066"/>
          </a:xfrm>
        </p:spPr>
        <p:txBody>
          <a:bodyPr>
            <a:normAutofit fontScale="90000"/>
          </a:bodyPr>
          <a:lstStyle/>
          <a:p>
            <a:r>
              <a:rPr lang="en-US" dirty="0"/>
              <a:t>System Flow Diagram </a:t>
            </a:r>
          </a:p>
        </p:txBody>
      </p:sp>
      <p:sp>
        <p:nvSpPr>
          <p:cNvPr id="2" name="Content Placeholder 1"/>
          <p:cNvSpPr>
            <a:spLocks noGrp="1"/>
          </p:cNvSpPr>
          <p:nvPr>
            <p:ph sz="quarter" idx="1"/>
          </p:nvPr>
        </p:nvSpPr>
        <p:spPr>
          <a:xfrm>
            <a:off x="457200" y="908720"/>
            <a:ext cx="7467600" cy="5565232"/>
          </a:xfrm>
        </p:spPr>
        <p:txBody>
          <a:bodyPr/>
          <a:lstStyle/>
          <a:p>
            <a:r>
              <a:rPr lang="en-US" dirty="0"/>
              <a:t>Flow Chart (User)</a:t>
            </a:r>
          </a:p>
          <a:p>
            <a:pPr marL="0" indent="0">
              <a:buNone/>
            </a:pPr>
            <a:endParaRPr lang="en-US" dirty="0"/>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3BADA9D-6E69-986F-3B48-0A6AF0071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850" y="1340768"/>
            <a:ext cx="3906300" cy="5272129"/>
          </a:xfrm>
          <a:prstGeom prst="rect">
            <a:avLst/>
          </a:prstGeom>
          <a:ln>
            <a:solidFill>
              <a:schemeClr val="tx1"/>
            </a:solidFill>
          </a:ln>
        </p:spPr>
      </p:pic>
    </p:spTree>
    <p:extLst>
      <p:ext uri="{BB962C8B-B14F-4D97-AF65-F5344CB8AC3E}">
        <p14:creationId xmlns:p14="http://schemas.microsoft.com/office/powerpoint/2010/main" val="31668498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353</TotalTime>
  <Words>2738</Words>
  <Application>Microsoft Office PowerPoint</Application>
  <PresentationFormat>On-screen Show (4:3)</PresentationFormat>
  <Paragraphs>1038</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Calibri</vt:lpstr>
      <vt:lpstr>Century Schoolbook</vt:lpstr>
      <vt:lpstr>Times New Roman</vt:lpstr>
      <vt:lpstr>Wingdings</vt:lpstr>
      <vt:lpstr>Wingdings 2</vt:lpstr>
      <vt:lpstr>Oriel</vt:lpstr>
      <vt:lpstr>E-Farming : Shopping System</vt:lpstr>
      <vt:lpstr>INDEX</vt:lpstr>
      <vt:lpstr>Abstract </vt:lpstr>
      <vt:lpstr>Tools and Technology Used</vt:lpstr>
      <vt:lpstr>Features of Proposed System</vt:lpstr>
      <vt:lpstr>Limitation of Proposed System</vt:lpstr>
      <vt:lpstr>Users and their role description</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System Flow Diagram </vt:lpstr>
      <vt:lpstr>Data Dictionary </vt:lpstr>
      <vt:lpstr>Data Dictionary </vt:lpstr>
      <vt:lpstr>Data Dictionary </vt:lpstr>
      <vt:lpstr>Data Dictionary </vt:lpstr>
      <vt:lpstr>Data Dictionary </vt:lpstr>
      <vt:lpstr>Data Dictionary </vt:lpstr>
      <vt:lpstr>Data Dictionary </vt:lpstr>
      <vt:lpstr>Data Dictionary </vt:lpstr>
      <vt:lpstr>Data Dictionary </vt:lpstr>
      <vt:lpstr>Data Dictionary </vt:lpstr>
      <vt:lpstr>Data Dictionary </vt:lpstr>
      <vt:lpstr>Data Dictionary </vt:lpstr>
      <vt:lpstr>Data Dictionary </vt:lpstr>
      <vt:lpstr>Screenshots of Development Phase 1</vt:lpstr>
      <vt:lpstr>Screenshots of Development Phase 1</vt:lpstr>
      <vt:lpstr>Screenshots of Development Phase 1</vt:lpstr>
      <vt:lpstr>Screenshots of Development Phase 2</vt:lpstr>
      <vt:lpstr>Screenshots of Development Phase 2</vt:lpstr>
      <vt:lpstr>Screenshots of Development Phase 2</vt:lpstr>
      <vt:lpstr>Screenshots of Development Phase 3</vt:lpstr>
      <vt:lpstr>Screenshots of Development Phase 3</vt:lpstr>
      <vt:lpstr>Screenshots of Development Phase 3</vt:lpstr>
      <vt:lpstr>Screenshots of Development Phase 3</vt:lpstr>
      <vt:lpstr>Screenshots of Validation</vt:lpstr>
      <vt:lpstr>Screenshots of Validation</vt:lpstr>
      <vt:lpstr>Screenshots of Validation</vt:lpstr>
      <vt:lpstr>Conclusion</vt:lpstr>
      <vt:lpstr>Future Enhancement  </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project</dc:title>
  <dc:creator>parul</dc:creator>
  <cp:lastModifiedBy>Jay Gandhi</cp:lastModifiedBy>
  <cp:revision>122</cp:revision>
  <dcterms:created xsi:type="dcterms:W3CDTF">2017-10-03T10:36:15Z</dcterms:created>
  <dcterms:modified xsi:type="dcterms:W3CDTF">2022-09-14T01:10:23Z</dcterms:modified>
</cp:coreProperties>
</file>